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4" r:id="rId2"/>
  </p:sldMasterIdLst>
  <p:notesMasterIdLst>
    <p:notesMasterId r:id="rId20"/>
  </p:notesMasterIdLst>
  <p:handoutMasterIdLst>
    <p:handoutMasterId r:id="rId21"/>
  </p:handoutMasterIdLst>
  <p:sldIdLst>
    <p:sldId id="265" r:id="rId3"/>
    <p:sldId id="332" r:id="rId4"/>
    <p:sldId id="322" r:id="rId5"/>
    <p:sldId id="328" r:id="rId6"/>
    <p:sldId id="331" r:id="rId7"/>
    <p:sldId id="338" r:id="rId8"/>
    <p:sldId id="339" r:id="rId9"/>
    <p:sldId id="329" r:id="rId10"/>
    <p:sldId id="336" r:id="rId11"/>
    <p:sldId id="320" r:id="rId12"/>
    <p:sldId id="333" r:id="rId13"/>
    <p:sldId id="330" r:id="rId14"/>
    <p:sldId id="319" r:id="rId15"/>
    <p:sldId id="325" r:id="rId16"/>
    <p:sldId id="337" r:id="rId17"/>
    <p:sldId id="335" r:id="rId18"/>
    <p:sldId id="334" r:id="rId19"/>
  </p:sldIdLst>
  <p:sldSz cx="12192000" cy="6858000"/>
  <p:notesSz cx="6858000" cy="9144000"/>
  <p:embeddedFontLst>
    <p:embeddedFont>
      <p:font typeface="Museo Sans Cyrl 300" charset="-52"/>
      <p:regular r:id="rId22"/>
      <p:italic r:id="rId23"/>
    </p:embeddedFont>
    <p:embeddedFont>
      <p:font typeface="Museo Sans Cyrl 700" charset="-52"/>
      <p:bold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Museo Sans Cyrl 500" charset="-52"/>
      <p:regular r:id="rId30"/>
      <p: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Shapovalov" initials="IS" lastIdx="1" clrIdx="0">
    <p:extLst>
      <p:ext uri="{19B8F6BF-5375-455C-9EA6-DF929625EA0E}">
        <p15:presenceInfo xmlns:p15="http://schemas.microsoft.com/office/powerpoint/2012/main" xmlns="" userId="S-1-5-21-1430328663-2098613005-1233803906-42282" providerId="AD"/>
      </p:ext>
    </p:extLst>
  </p:cmAuthor>
  <p:cmAuthor id="2" name="Asya Dashevskaya" initials="AD" lastIdx="1" clrIdx="1">
    <p:extLst>
      <p:ext uri="{19B8F6BF-5375-455C-9EA6-DF929625EA0E}">
        <p15:presenceInfo xmlns:p15="http://schemas.microsoft.com/office/powerpoint/2012/main" xmlns="" userId="S-1-5-21-1430328663-2098613005-1233803906-20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92"/>
    <a:srgbClr val="98B6C2"/>
    <a:srgbClr val="5B8698"/>
    <a:srgbClr val="00BCA1"/>
    <a:srgbClr val="006C5A"/>
    <a:srgbClr val="ED6C78"/>
    <a:srgbClr val="F5BC23"/>
    <a:srgbClr val="DCDCDC"/>
    <a:srgbClr val="EBECEC"/>
    <a:srgbClr val="D9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7" autoAdjust="0"/>
    <p:restoredTop sz="83552" autoAdjust="0"/>
  </p:normalViewPr>
  <p:slideViewPr>
    <p:cSldViewPr snapToGrid="0">
      <p:cViewPr>
        <p:scale>
          <a:sx n="64" d="100"/>
          <a:sy n="64" d="100"/>
        </p:scale>
        <p:origin x="-820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4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FF5B-D755-4AF9-9FD2-48E2F65817B4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E39F-1111-4D3B-94C1-738D94D75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4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8886-F9A2-4E2C-9826-FE2B4743919C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D81BB-E5EE-448A-AE7E-5F7AF09FA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8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3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66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30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64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179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48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1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Cyberthreats</a:t>
            </a:r>
            <a:r>
              <a:rPr lang="en-US" sz="1200" dirty="0" smtClean="0"/>
              <a:t> can halt - and destroy - the business at any time. SMBs face the same threats as large enterprise businesses, but are far less likely to have the appropriate protection in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*, **2018 Data Breach Investigations Report. Verizon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Nearly three-quarters (73%) of SMBs and 56% of VSBs make use of at least one Software-as-a-Service</a:t>
            </a:r>
          </a:p>
          <a:p>
            <a:pPr lvl="0"/>
            <a:r>
              <a:rPr lang="en-US" sz="1200" dirty="0" smtClean="0"/>
              <a:t>High-End security solutions need to be based on special infrastructure and managed by high professionals. Up to 50% of SMB companies manage  security as a part of IT in general. Up to 30% of SMB companies don’t feel well equipped in IT security staff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Digital back office no need to be capitalized on hardware or software. Monthly planning is more suitable for a small business. Up to 30% of SMB companies don’t feel well equipped in overall IT security budget</a:t>
            </a:r>
          </a:p>
          <a:p>
            <a:endParaRPr lang="en-US" sz="120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The cost of a cyberattack can be high enough to put a company out of business; according to the National Cyber Security Alliance 60 percent of small and midsized businesses that are hacked go out of business within six months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***The Need for Greater Focus on the Cybersecurity Challenges Facing Small and Midsize Businesses</a:t>
            </a:r>
          </a:p>
          <a:p>
            <a:r>
              <a:rPr lang="en-US" sz="1200" dirty="0" smtClean="0"/>
              <a:t>https://www.sec.gov/news/statement/cybersecurity-challenges-for-small-midsize-businesses.html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6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IT administrator undertakes all IT tasks and duties, including security management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Difficulty with managing the diversity of different devices and software solutions used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(aka heterogeneous network)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Lack of appropriate security knowledge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Limited time to devote to IT security alongside other IT tasks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Difficulties in implementing on-premises solutions because they require additional expenditure on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and software procurement, provisioning and maintenance.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Poor end-user security hygiene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Security is funded from the same bucket as other IT costs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Security often funded only after a serious incident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1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70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0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0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63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22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171013"/>
            <a:ext cx="5358220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639076"/>
            <a:ext cx="5357813" cy="202748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8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434976" y="996658"/>
            <a:ext cx="6861174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7" y="1645966"/>
            <a:ext cx="11318874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5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90458"/>
            <a:ext cx="8147050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5" y="5613370"/>
            <a:ext cx="686117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8746549" y="99045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8746549" y="182014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8746549" y="219313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8746549" y="2838308"/>
            <a:ext cx="3007301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54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8746549" y="3667991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8746549" y="4040985"/>
            <a:ext cx="300730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7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97582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4882617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5309391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2349206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434976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6445230" y="2349205"/>
            <a:ext cx="5308620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445230" y="1065799"/>
            <a:ext cx="5308620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445230" y="1492573"/>
            <a:ext cx="5308620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434976" y="1565175"/>
            <a:ext cx="11318874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434976" y="950946"/>
            <a:ext cx="5546724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49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0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293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434977" y="4329436"/>
            <a:ext cx="513700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Secondary text area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6" y="2624407"/>
            <a:ext cx="5790337" cy="1491177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Who We Are,</a:t>
            </a:r>
            <a:br>
              <a:rPr lang="en-US" dirty="0" smtClean="0"/>
            </a:br>
            <a:r>
              <a:rPr lang="en-US" dirty="0" smtClean="0"/>
              <a:t>What We Do,</a:t>
            </a:r>
            <a:br>
              <a:rPr lang="en-US" dirty="0" smtClean="0"/>
            </a:br>
            <a:r>
              <a:rPr lang="en-US" dirty="0" smtClean="0"/>
              <a:t>What Matters To Us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976" y="1520170"/>
            <a:ext cx="1524000" cy="3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 (Big img with tex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2" y="6289650"/>
            <a:ext cx="1208351" cy="334988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6" y="1275907"/>
            <a:ext cx="5137002" cy="431681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994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4975" y="2931941"/>
            <a:ext cx="5790337" cy="994118"/>
          </a:xfrm>
        </p:spPr>
        <p:txBody>
          <a:bodyPr anchor="t" anchorCtr="0">
            <a:sp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Threat</a:t>
            </a:r>
            <a:br>
              <a:rPr lang="en-US" dirty="0" smtClean="0"/>
            </a:br>
            <a:r>
              <a:rPr lang="en-US" dirty="0" smtClean="0"/>
              <a:t>Landscape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656" y="6289650"/>
            <a:ext cx="1210676" cy="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11318873" cy="476521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99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3122091"/>
            <a:ext cx="6793742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WE PROTECT WHAT MATTERS MOST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48" y="4538909"/>
            <a:ext cx="1929630" cy="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_20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9892" y="2673856"/>
            <a:ext cx="6793742" cy="777556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IF IT'S IMPORTANT FOR YOU, </a:t>
            </a:r>
            <a:br>
              <a:rPr lang="en-US" dirty="0" smtClean="0"/>
            </a:br>
            <a:r>
              <a:rPr lang="en-US" dirty="0" smtClean="0"/>
              <a:t>YOU'VE GOT IT PROTECTED.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36" y="3930841"/>
            <a:ext cx="1719454" cy="47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Kaspersky Lab HQ</a:t>
            </a:r>
          </a:p>
          <a:p>
            <a:pPr lvl="0"/>
            <a:r>
              <a:rPr lang="en-US" dirty="0" smtClean="0"/>
              <a:t>39A/3 </a:t>
            </a:r>
            <a:r>
              <a:rPr lang="en-US" dirty="0" err="1" smtClean="0"/>
              <a:t>Leningradskoe</a:t>
            </a:r>
            <a:r>
              <a:rPr lang="en-US" dirty="0" smtClean="0"/>
              <a:t> </a:t>
            </a:r>
            <a:r>
              <a:rPr lang="en-US" dirty="0" err="1" smtClean="0"/>
              <a:t>Shosse</a:t>
            </a:r>
            <a:endParaRPr lang="en-US" dirty="0" smtClean="0"/>
          </a:p>
          <a:p>
            <a:pPr lvl="0"/>
            <a:r>
              <a:rPr lang="en-US" dirty="0" smtClean="0"/>
              <a:t>Moscow, 125212, Russian Federation</a:t>
            </a:r>
          </a:p>
          <a:p>
            <a:pPr lvl="0"/>
            <a:r>
              <a:rPr lang="en-US" dirty="0" smtClean="0"/>
              <a:t>Tel: +7 (495) 797-8700</a:t>
            </a:r>
          </a:p>
          <a:p>
            <a:pPr lvl="0"/>
            <a:r>
              <a:rPr lang="en-US" dirty="0" smtClean="0"/>
              <a:t>www.kaspersky.com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Let's_talk?_20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35707" y="3122091"/>
            <a:ext cx="4182938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434976" y="3940954"/>
            <a:ext cx="4183669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Kaspersky Lab HQ</a:t>
            </a:r>
          </a:p>
          <a:p>
            <a:pPr lvl="0"/>
            <a:r>
              <a:rPr lang="en-US" dirty="0" smtClean="0"/>
              <a:t>39A/3 </a:t>
            </a:r>
            <a:r>
              <a:rPr lang="en-US" dirty="0" err="1" smtClean="0"/>
              <a:t>Leningradskoe</a:t>
            </a:r>
            <a:r>
              <a:rPr lang="en-US" dirty="0" smtClean="0"/>
              <a:t> </a:t>
            </a:r>
            <a:r>
              <a:rPr lang="en-US" dirty="0" err="1" smtClean="0"/>
              <a:t>Shosse</a:t>
            </a:r>
            <a:endParaRPr lang="en-US" dirty="0" smtClean="0"/>
          </a:p>
          <a:p>
            <a:pPr lvl="0"/>
            <a:r>
              <a:rPr lang="en-US" dirty="0" smtClean="0"/>
              <a:t>Moscow, 125212, Russian Federation</a:t>
            </a:r>
          </a:p>
          <a:p>
            <a:pPr lvl="0"/>
            <a:r>
              <a:rPr lang="en-US" dirty="0" smtClean="0"/>
              <a:t>Tel: +7 (495) 797-8700</a:t>
            </a:r>
          </a:p>
          <a:p>
            <a:pPr lvl="0"/>
            <a:r>
              <a:rPr lang="en-US" dirty="0" smtClean="0"/>
              <a:t>www.kaspersky.com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3" y="5500533"/>
            <a:ext cx="1493537" cy="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4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headline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32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1171013"/>
            <a:ext cx="5357813" cy="243496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4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434975" y="1171014"/>
            <a:ext cx="5358219" cy="1660963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tx1"/>
                </a:solidFill>
              </a:defRPr>
            </a:lvl1pPr>
            <a:lvl2pPr marL="542925" indent="-180975">
              <a:defRPr sz="1200">
                <a:solidFill>
                  <a:schemeClr val="tx1"/>
                </a:solidFill>
              </a:defRPr>
            </a:lvl2pPr>
            <a:lvl3pPr marL="895350" indent="-180975" defTabSz="895350">
              <a:defRPr sz="1100">
                <a:solidFill>
                  <a:schemeClr val="tx1"/>
                </a:solidFill>
              </a:defRPr>
            </a:lvl3pPr>
            <a:lvl4pPr marL="1257300" indent="-180975">
              <a:defRPr sz="1000">
                <a:solidFill>
                  <a:schemeClr val="tx1"/>
                </a:solidFill>
              </a:defRPr>
            </a:lvl4pPr>
            <a:lvl5pPr marL="1619250" indent="-180975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2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976" y="1844524"/>
            <a:ext cx="5358220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6395630" y="1843873"/>
            <a:ext cx="5358220" cy="22225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43497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6396037" y="2311936"/>
            <a:ext cx="5357813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6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360733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286492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5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8286492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4360733" y="2756430"/>
            <a:ext cx="2736252" cy="1231106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6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441170"/>
            <a:ext cx="3197226" cy="21481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4495800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8556624" y="1441170"/>
            <a:ext cx="3197226" cy="214811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4495800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8556624" y="3903615"/>
            <a:ext cx="3197226" cy="24622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2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434976" y="1963457"/>
            <a:ext cx="193108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781924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5128872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7475820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9822769" y="1963457"/>
            <a:ext cx="193108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434976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781924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128872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7475820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9822769" y="3379740"/>
            <a:ext cx="1931081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71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5004903" y="160685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Eugene Kaspersky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5004902" y="184825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Executive Officer</a:t>
            </a:r>
            <a:endParaRPr lang="ru-RU" dirty="0" smtClean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5604426" y="56389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500490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5004902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560442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7351288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7351287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7950811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9697673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9697672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10297196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312132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312131" y="3768444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911655" y="2484078"/>
            <a:ext cx="942975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2658517" y="3527043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2658516" y="3768444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3258040" y="2484078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500490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5004902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560442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7351288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7351287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7950811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9697673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9697672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10297196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312132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312131" y="5782487"/>
            <a:ext cx="2142022" cy="1692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911655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2658517" y="5541086"/>
            <a:ext cx="2142022" cy="184666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2658516" y="5782487"/>
            <a:ext cx="2142022" cy="338554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b="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3258040" y="4498121"/>
            <a:ext cx="942975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8150" y="421595"/>
            <a:ext cx="3980231" cy="33239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6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3157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150" y="1296404"/>
            <a:ext cx="11315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9926" y="6312460"/>
            <a:ext cx="3801881" cy="2861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spcBef>
                <a:spcPts val="100"/>
              </a:spcBef>
              <a:defRPr sz="1000">
                <a:solidFill>
                  <a:schemeClr val="accent5"/>
                </a:solidFill>
                <a:latin typeface="Museo Sans Cyrl 300" panose="020000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4976" y="6312459"/>
            <a:ext cx="234950" cy="2861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accent5"/>
                </a:solidFill>
                <a:latin typeface="Museo Sans Cyrl 300" panose="02000000000000000000" pitchFamily="50" charset="-52"/>
              </a:defRPr>
            </a:lvl1pPr>
          </a:lstStyle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20" y="6286492"/>
            <a:ext cx="1219656" cy="3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2" r:id="rId2"/>
    <p:sldLayoutId id="2147483681" r:id="rId3"/>
    <p:sldLayoutId id="2147483680" r:id="rId4"/>
    <p:sldLayoutId id="2147483650" r:id="rId5"/>
    <p:sldLayoutId id="2147483654" r:id="rId6"/>
    <p:sldLayoutId id="2147483656" r:id="rId7"/>
    <p:sldLayoutId id="2147483652" r:id="rId8"/>
    <p:sldLayoutId id="2147483661" r:id="rId9"/>
    <p:sldLayoutId id="2147483662" r:id="rId10"/>
    <p:sldLayoutId id="2147483663" r:id="rId11"/>
    <p:sldLayoutId id="2147483666" r:id="rId12"/>
    <p:sldLayoutId id="2147483667" r:id="rId13"/>
    <p:sldLayoutId id="2147483668" r:id="rId14"/>
    <p:sldLayoutId id="2147483672" r:id="rId15"/>
    <p:sldLayoutId id="214748368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Museo Sans Cyrl 700" panose="02000000000000000000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76" y="422866"/>
            <a:ext cx="1131887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976" y="1296404"/>
            <a:ext cx="11318874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5" r:id="rId4"/>
    <p:sldLayoutId id="2147483684" r:id="rId5"/>
    <p:sldLayoutId id="2147483679" r:id="rId6"/>
    <p:sldLayoutId id="2147483683" r:id="rId7"/>
    <p:sldLayoutId id="214748368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13.png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ww.ncsc.gov.uk/smallbusine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hyperlink" Target="https://cloud.kaspersky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s://cloud.kaspersk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34976" y="2624407"/>
            <a:ext cx="5790337" cy="12311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>
                <a:latin typeface="Museo Sans Cyrl 700" panose="02000000000000000000" pitchFamily="50" charset="-52"/>
              </a:rPr>
              <a:t>Kaspersky Endpoint Security Cloud</a:t>
            </a:r>
            <a:endParaRPr lang="ru-RU" sz="4000" dirty="0">
              <a:latin typeface="Museo Sans Cyrl 7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68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10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Профили безопасности пользователей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34976" y="1335945"/>
            <a:ext cx="4454524" cy="1764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02392" indent="-302392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Один профиль безопасности пользователя при любом количестве устройств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02392" indent="-302392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  <a:ea typeface="Arial" panose="020B0604020202020204" pitchFamily="34" charset="0"/>
              </a:rPr>
              <a:t>Создание до 20 профилей для различных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  <a:ea typeface="Arial" panose="020B0604020202020204" pitchFamily="34" charset="0"/>
              </a:rPr>
              <a:t>устройств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  <a:ea typeface="Arial" panose="020B0604020202020204" pitchFamily="34" charset="0"/>
              </a:rPr>
              <a:t> в каждой рабочей области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cxnSp>
        <p:nvCxnSpPr>
          <p:cNvPr id="10" name="Straight Connector 77"/>
          <p:cNvCxnSpPr>
            <a:stCxn id="21" idx="0"/>
          </p:cNvCxnSpPr>
          <p:nvPr/>
        </p:nvCxnSpPr>
        <p:spPr>
          <a:xfrm rot="5400000" flipH="1" flipV="1">
            <a:off x="6349017" y="2243215"/>
            <a:ext cx="847764" cy="920018"/>
          </a:xfrm>
          <a:prstGeom prst="bentConnector2">
            <a:avLst/>
          </a:prstGeom>
          <a:ln w="19050">
            <a:solidFill>
              <a:srgbClr val="00AC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7"/>
          <p:cNvCxnSpPr>
            <a:stCxn id="8" idx="0"/>
          </p:cNvCxnSpPr>
          <p:nvPr/>
        </p:nvCxnSpPr>
        <p:spPr>
          <a:xfrm rot="16200000" flipV="1">
            <a:off x="8811613" y="2245970"/>
            <a:ext cx="847764" cy="914508"/>
          </a:xfrm>
          <a:prstGeom prst="bentConnector2">
            <a:avLst/>
          </a:prstGeom>
          <a:ln w="19050">
            <a:solidFill>
              <a:srgbClr val="00AC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980738" y="3127106"/>
            <a:ext cx="1424022" cy="52245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Museo Sans Cyrl 700" panose="02000000000000000000" pitchFamily="50" charset="-52"/>
              </a:rPr>
              <a:t>Профиль безопасности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Museo Sans Cyrl 700" panose="02000000000000000000" pitchFamily="50" charset="-52"/>
              </a:rPr>
              <a:t>2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00879" y="3127106"/>
            <a:ext cx="1424022" cy="522454"/>
          </a:xfrm>
          <a:prstGeom prst="rect">
            <a:avLst/>
          </a:prstGeom>
          <a:solidFill>
            <a:srgbClr val="5B8698">
              <a:alpha val="10000"/>
            </a:srgbClr>
          </a:solidFill>
          <a:ln w="12700">
            <a:solidFill>
              <a:srgbClr val="5B8698">
                <a:alpha val="4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ru-RU" sz="1200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Профиль безопасности</a:t>
            </a:r>
            <a:r>
              <a:rPr lang="en-US" sz="1200" dirty="0">
                <a:solidFill>
                  <a:schemeClr val="bg1"/>
                </a:solidFill>
                <a:latin typeface="Museo Sans Cyrl 500" panose="02000000000000000000" pitchFamily="50" charset="-52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Museo Sans Cyrl 500" panose="02000000000000000000" pitchFamily="50" charset="-52"/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Museo Sans Cyrl 300" panose="02000000000000000000" pitchFamily="50" charset="-52"/>
              </a:rPr>
              <a:t>по умолчанию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36881" y="2126942"/>
            <a:ext cx="304800" cy="304800"/>
          </a:xfrm>
          <a:prstGeom prst="ellipse">
            <a:avLst/>
          </a:prstGeom>
          <a:solidFill>
            <a:srgbClr val="98B6C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92" y="3973052"/>
            <a:ext cx="737640" cy="9750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32" y="3974870"/>
            <a:ext cx="742352" cy="9750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14" y="3973052"/>
            <a:ext cx="735510" cy="9724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253760"/>
            <a:ext cx="2094463" cy="1374957"/>
          </a:xfrm>
          <a:prstGeom prst="rect">
            <a:avLst/>
          </a:prstGeom>
        </p:spPr>
      </p:pic>
      <p:cxnSp>
        <p:nvCxnSpPr>
          <p:cNvPr id="39" name="Straight Connector 77"/>
          <p:cNvCxnSpPr>
            <a:stCxn id="33" idx="0"/>
            <a:endCxn id="21" idx="1"/>
          </p:cNvCxnSpPr>
          <p:nvPr/>
        </p:nvCxnSpPr>
        <p:spPr>
          <a:xfrm rot="5400000" flipH="1" flipV="1">
            <a:off x="5128365" y="3500538"/>
            <a:ext cx="584719" cy="360310"/>
          </a:xfrm>
          <a:prstGeom prst="bentConnector2">
            <a:avLst/>
          </a:prstGeom>
          <a:ln w="19050">
            <a:solidFill>
              <a:srgbClr val="00AC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77"/>
          <p:cNvCxnSpPr>
            <a:stCxn id="31" idx="0"/>
            <a:endCxn id="21" idx="2"/>
          </p:cNvCxnSpPr>
          <p:nvPr/>
        </p:nvCxnSpPr>
        <p:spPr>
          <a:xfrm rot="5400000" flipH="1" flipV="1">
            <a:off x="6150044" y="3812024"/>
            <a:ext cx="325310" cy="382"/>
          </a:xfrm>
          <a:prstGeom prst="bentConnector3">
            <a:avLst>
              <a:gd name="adj1" fmla="val 50000"/>
            </a:avLst>
          </a:prstGeom>
          <a:ln w="19050">
            <a:solidFill>
              <a:srgbClr val="00AC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77"/>
          <p:cNvCxnSpPr>
            <a:stCxn id="30" idx="0"/>
            <a:endCxn id="21" idx="3"/>
          </p:cNvCxnSpPr>
          <p:nvPr/>
        </p:nvCxnSpPr>
        <p:spPr>
          <a:xfrm rot="16200000" flipV="1">
            <a:off x="6912848" y="3500387"/>
            <a:ext cx="584719" cy="360611"/>
          </a:xfrm>
          <a:prstGeom prst="bentConnector2">
            <a:avLst/>
          </a:prstGeom>
          <a:ln w="19050">
            <a:solidFill>
              <a:srgbClr val="00AC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77"/>
          <p:cNvCxnSpPr>
            <a:stCxn id="53" idx="0"/>
            <a:endCxn id="8" idx="1"/>
          </p:cNvCxnSpPr>
          <p:nvPr/>
        </p:nvCxnSpPr>
        <p:spPr>
          <a:xfrm rot="5400000" flipH="1" flipV="1">
            <a:off x="8556480" y="3548794"/>
            <a:ext cx="584719" cy="263798"/>
          </a:xfrm>
          <a:prstGeom prst="bentConnector2">
            <a:avLst/>
          </a:prstGeom>
          <a:ln w="19050">
            <a:solidFill>
              <a:srgbClr val="00AC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77"/>
          <p:cNvCxnSpPr>
            <a:stCxn id="54" idx="0"/>
            <a:endCxn id="8" idx="3"/>
          </p:cNvCxnSpPr>
          <p:nvPr/>
        </p:nvCxnSpPr>
        <p:spPr>
          <a:xfrm rot="16200000" flipV="1">
            <a:off x="10252581" y="3540513"/>
            <a:ext cx="584719" cy="280359"/>
          </a:xfrm>
          <a:prstGeom prst="bentConnector2">
            <a:avLst/>
          </a:prstGeom>
          <a:ln w="19050">
            <a:solidFill>
              <a:srgbClr val="00AC9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1" y="3973052"/>
            <a:ext cx="738097" cy="1217501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9890633" y="3973052"/>
            <a:ext cx="1588702" cy="1718936"/>
            <a:chOff x="9890633" y="3973052"/>
            <a:chExt cx="1588702" cy="1718936"/>
          </a:xfrm>
        </p:grpSpPr>
        <p:grpSp>
          <p:nvGrpSpPr>
            <p:cNvPr id="88" name="Group 87"/>
            <p:cNvGrpSpPr/>
            <p:nvPr/>
          </p:nvGrpSpPr>
          <p:grpSpPr>
            <a:xfrm>
              <a:off x="9900460" y="3973052"/>
              <a:ext cx="1576493" cy="1378717"/>
              <a:chOff x="9900460" y="3973052"/>
              <a:chExt cx="1576493" cy="137871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10685119" y="4921915"/>
                <a:ext cx="0" cy="429854"/>
              </a:xfrm>
              <a:prstGeom prst="line">
                <a:avLst/>
              </a:prstGeom>
              <a:ln w="19050">
                <a:solidFill>
                  <a:srgbClr val="00AC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460" y="4246362"/>
                <a:ext cx="476115" cy="625349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5904" y="4246362"/>
                <a:ext cx="471049" cy="622817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6070" y="3973052"/>
                <a:ext cx="738097" cy="1078124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9890633" y="5018689"/>
              <a:ext cx="1588702" cy="673299"/>
              <a:chOff x="9890633" y="5018689"/>
              <a:chExt cx="1588702" cy="673299"/>
            </a:xfrm>
          </p:grpSpPr>
          <p:cxnSp>
            <p:nvCxnSpPr>
              <p:cNvPr id="82" name="Straight Connector 81"/>
              <p:cNvCxnSpPr>
                <a:endCxn id="73" idx="1"/>
              </p:cNvCxnSpPr>
              <p:nvPr/>
            </p:nvCxnSpPr>
            <p:spPr>
              <a:xfrm>
                <a:off x="10339387" y="5356373"/>
                <a:ext cx="664134" cy="1"/>
              </a:xfrm>
              <a:prstGeom prst="line">
                <a:avLst/>
              </a:prstGeom>
              <a:ln w="19050">
                <a:solidFill>
                  <a:srgbClr val="00AC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0633" y="5018689"/>
                <a:ext cx="495767" cy="666156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03521" y="5020759"/>
                <a:ext cx="475814" cy="671229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805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315700" cy="387798"/>
          </a:xfrm>
        </p:spPr>
        <p:txBody>
          <a:bodyPr/>
          <a:lstStyle/>
          <a:p>
            <a:r>
              <a:rPr lang="ru-RU" dirty="0" smtClean="0"/>
              <a:t>Безопасность и контроль мобильных устройств сотрудников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11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438150" y="1206033"/>
            <a:ext cx="1059771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Мобильный антивирус и защита от веб-угроз</a:t>
            </a:r>
            <a:endParaRPr lang="ru-RU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Защита в режиме реального времени от вирусов, вредоносных приложений и других угроз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Блокирование фишинга и вредоносных веб-сайтов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150" y="2685738"/>
            <a:ext cx="478155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Менеджер паролей</a:t>
            </a:r>
            <a:endParaRPr lang="ru-RU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Защита устройства паролем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Поддержка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Face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ID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Touch ID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8085" y="2685738"/>
            <a:ext cx="575716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Ограничение активности, не связанной с работой</a:t>
            </a:r>
            <a:endParaRPr lang="ru-RU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Контроль программ для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Android</a:t>
            </a: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Контроль функций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150" y="4396664"/>
            <a:ext cx="5037740" cy="1338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Анти-Вор позволяет удаленно</a:t>
            </a:r>
            <a:endParaRPr lang="ru-RU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Найти на карте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/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блокировать устройство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Включить сирену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Стереть данные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8086" y="4396664"/>
            <a:ext cx="4781550" cy="1338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Контроль устройств </a:t>
            </a:r>
            <a:r>
              <a:rPr lang="en-US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iOS</a:t>
            </a:r>
            <a:endParaRPr lang="ru-RU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Веб-Контроль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Настройки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proxy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4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Ограничение функций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до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40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функций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72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аутсорсинга</a:t>
            </a:r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434976" y="1254430"/>
            <a:ext cx="5475630" cy="3242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SzPct val="90000"/>
            </a:pPr>
            <a:r>
              <a:rPr lang="ru-RU" sz="1867" b="1" dirty="0" err="1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Мультиарендная</a:t>
            </a:r>
            <a:r>
              <a:rPr lang="ru-RU" sz="1867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 консоль</a:t>
            </a:r>
            <a:endParaRPr lang="en-US" dirty="0" smtClean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302392" indent="-302392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Удобное управление безопасностью в компаниях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 географически распределенной инфраструктурой</a:t>
            </a:r>
            <a:r>
              <a:rPr lang="en-US" sz="1600" dirty="0">
                <a:latin typeface="Museo Sans Cyrl 700" panose="02000000000000000000" pitchFamily="50" charset="-52"/>
              </a:rPr>
              <a:t/>
            </a:r>
            <a:br>
              <a:rPr lang="en-US" sz="1600" dirty="0">
                <a:latin typeface="Museo Sans Cyrl 700" panose="02000000000000000000" pitchFamily="50" charset="-52"/>
              </a:rPr>
            </a:br>
            <a:r>
              <a:rPr lang="en-US" sz="1600" dirty="0">
                <a:latin typeface="Museo Sans Cyrl 700" panose="02000000000000000000" pitchFamily="50" charset="-52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90000"/>
            </a:pPr>
            <a:r>
              <a:rPr lang="ru-RU" sz="1867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Совместное управление защитой рабочих мест</a:t>
            </a:r>
          </a:p>
          <a:p>
            <a:pPr marL="302392" indent="-302392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Позволяет использовать нескольких администраторов для каждой рабочей области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02392" indent="-302392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Можно видеть несколько рабочих областей в одном окне консоли, чтобы одновременно работать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 несколькими организациями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12</a:t>
            </a:fld>
            <a:endParaRPr lang="ru-RU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09" y="1197797"/>
            <a:ext cx="1377835" cy="1027605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7677320" y="2610544"/>
            <a:ext cx="2342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Веб-браузер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966397" y="887557"/>
            <a:ext cx="1764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Администратор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67" name="Title 4"/>
          <p:cNvSpPr txBox="1">
            <a:spLocks/>
          </p:cNvSpPr>
          <p:nvPr/>
        </p:nvSpPr>
        <p:spPr>
          <a:xfrm>
            <a:off x="8106728" y="3698995"/>
            <a:ext cx="1483396" cy="522453"/>
          </a:xfrm>
          <a:prstGeom prst="rect">
            <a:avLst/>
          </a:prstGeom>
        </p:spPr>
        <p:txBody>
          <a:bodyPr vert="horz" wrap="square" lIns="120000" tIns="0" rIns="120000" bIns="0" rtlCol="0" anchor="t" anchorCtr="0">
            <a:noAutofit/>
          </a:bodyPr>
          <a:lstStyle>
            <a:lvl1pPr algn="l" defTabSz="914370" rtl="0" eaLnBrk="1" latinLnBrk="0" hangingPunct="1">
              <a:lnSpc>
                <a:spcPts val="2921"/>
              </a:lnSpc>
              <a:spcBef>
                <a:spcPct val="0"/>
              </a:spcBef>
              <a:buNone/>
              <a:defRPr sz="250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100" cap="none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Консоль </a:t>
            </a:r>
            <a:r>
              <a:rPr lang="en-US" sz="1100" cap="none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Kaspersky</a:t>
            </a:r>
            <a:br>
              <a:rPr lang="en-US" sz="1100" cap="none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</a:br>
            <a:r>
              <a:rPr lang="en-US" sz="1100" cap="none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Endpoint Security</a:t>
            </a:r>
            <a:br>
              <a:rPr lang="en-US" sz="1100" cap="none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</a:br>
            <a:r>
              <a:rPr lang="en-US" sz="1100" cap="none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Cloud</a:t>
            </a:r>
            <a:endParaRPr lang="ru-RU" sz="1100" cap="none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algn="ctr">
              <a:lnSpc>
                <a:spcPct val="100000"/>
              </a:lnSpc>
            </a:pPr>
            <a:endParaRPr lang="ru-RU" sz="1100" cap="none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096000" y="4477453"/>
            <a:ext cx="2617423" cy="1598340"/>
            <a:chOff x="6150048" y="4477453"/>
            <a:chExt cx="2617423" cy="159834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048" y="4826376"/>
              <a:ext cx="2617423" cy="684668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498826" y="5614128"/>
              <a:ext cx="1919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Клиентская сеть до 250 узлов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endParaRPr>
            </a:p>
          </p:txBody>
        </p:sp>
        <p:sp>
          <p:nvSpPr>
            <p:cNvPr id="68" name="Rectangle 23"/>
            <p:cNvSpPr/>
            <p:nvPr/>
          </p:nvSpPr>
          <p:spPr>
            <a:xfrm>
              <a:off x="6576730" y="4477453"/>
              <a:ext cx="17640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Клиент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/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офис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1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110662" y="4477453"/>
            <a:ext cx="2617423" cy="1598340"/>
            <a:chOff x="9110662" y="4477453"/>
            <a:chExt cx="2617423" cy="159834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0662" y="4826376"/>
              <a:ext cx="2617423" cy="684668"/>
            </a:xfrm>
            <a:prstGeom prst="rect">
              <a:avLst/>
            </a:prstGeom>
          </p:spPr>
        </p:pic>
        <p:sp>
          <p:nvSpPr>
            <p:cNvPr id="69" name="Rectangle 23"/>
            <p:cNvSpPr/>
            <p:nvPr/>
          </p:nvSpPr>
          <p:spPr>
            <a:xfrm>
              <a:off x="9537344" y="4477453"/>
              <a:ext cx="17640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Клиент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/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офис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N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459440" y="5614128"/>
              <a:ext cx="1919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Cyrl 500" panose="02000000000000000000" pitchFamily="50" charset="-52"/>
                </a:rPr>
                <a:t>Клиентская сеть до 250 узлов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endParaRPr>
            </a:p>
          </p:txBody>
        </p:sp>
      </p:grpSp>
      <p:cxnSp>
        <p:nvCxnSpPr>
          <p:cNvPr id="74" name="Straight Connector 73"/>
          <p:cNvCxnSpPr>
            <a:endCxn id="65" idx="0"/>
          </p:cNvCxnSpPr>
          <p:nvPr/>
        </p:nvCxnSpPr>
        <p:spPr>
          <a:xfrm>
            <a:off x="8847334" y="2262188"/>
            <a:ext cx="1092" cy="348356"/>
          </a:xfrm>
          <a:prstGeom prst="line">
            <a:avLst/>
          </a:prstGeom>
          <a:ln w="12700">
            <a:solidFill>
              <a:srgbClr val="5B86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0"/>
            <a:endCxn id="109" idx="1"/>
          </p:cNvCxnSpPr>
          <p:nvPr/>
        </p:nvCxnSpPr>
        <p:spPr>
          <a:xfrm rot="5400000" flipH="1" flipV="1">
            <a:off x="7249350" y="3440064"/>
            <a:ext cx="1192751" cy="882028"/>
          </a:xfrm>
          <a:prstGeom prst="bentConnector2">
            <a:avLst/>
          </a:prstGeom>
          <a:ln w="12700">
            <a:solidFill>
              <a:srgbClr val="5B86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77"/>
          <p:cNvCxnSpPr>
            <a:stCxn id="69" idx="0"/>
            <a:endCxn id="109" idx="3"/>
          </p:cNvCxnSpPr>
          <p:nvPr/>
        </p:nvCxnSpPr>
        <p:spPr>
          <a:xfrm rot="16200000" flipV="1">
            <a:off x="9319852" y="3377931"/>
            <a:ext cx="1192751" cy="1006293"/>
          </a:xfrm>
          <a:prstGeom prst="bentConnector2">
            <a:avLst/>
          </a:prstGeom>
          <a:ln w="12700">
            <a:solidFill>
              <a:srgbClr val="5B86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39" y="2931833"/>
            <a:ext cx="1126341" cy="705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35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315700" cy="387798"/>
          </a:xfrm>
        </p:spPr>
        <p:txBody>
          <a:bodyPr/>
          <a:lstStyle/>
          <a:p>
            <a:r>
              <a:rPr lang="ru-RU" dirty="0" smtClean="0"/>
              <a:t>Соответствие лучшим отраслевым стандартам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39033" y="1118226"/>
            <a:ext cx="621481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latin typeface="Museo Sans Cyrl 300" panose="02000000000000000000" charset="-52"/>
              </a:rPr>
              <a:t>Kaspersky Endpoint Security Cloud </a:t>
            </a:r>
            <a:r>
              <a:rPr lang="ru-RU" dirty="0" smtClean="0">
                <a:latin typeface="Museo Sans Cyrl 300" panose="02000000000000000000" charset="-52"/>
              </a:rPr>
              <a:t>отвечает рекомендациям </a:t>
            </a:r>
            <a:r>
              <a:rPr lang="en-US" dirty="0" smtClean="0">
                <a:latin typeface="Museo Sans Cyrl 300" panose="02000000000000000000" charset="-52"/>
              </a:rPr>
              <a:t>‘</a:t>
            </a:r>
            <a:r>
              <a:rPr lang="en-US" dirty="0" smtClean="0">
                <a:latin typeface="Museo Sans Cyrl 300" panose="02000000000000000000" charset="-52"/>
                <a:hlinkClick r:id="rId4"/>
              </a:rPr>
              <a:t>Cyber </a:t>
            </a:r>
            <a:r>
              <a:rPr lang="en-US" dirty="0">
                <a:latin typeface="Museo Sans Cyrl 300" panose="02000000000000000000" charset="-52"/>
                <a:hlinkClick r:id="rId4"/>
              </a:rPr>
              <a:t>Security: Small Business </a:t>
            </a:r>
            <a:r>
              <a:rPr lang="en-US" dirty="0" smtClean="0">
                <a:latin typeface="Museo Sans Cyrl 300" panose="02000000000000000000" charset="-52"/>
                <a:hlinkClick r:id="rId4"/>
              </a:rPr>
              <a:t>Guide</a:t>
            </a:r>
            <a:r>
              <a:rPr lang="en-US" dirty="0" smtClean="0">
                <a:latin typeface="Museo Sans Cyrl 300" panose="02000000000000000000" charset="-52"/>
              </a:rPr>
              <a:t>’ </a:t>
            </a:r>
            <a:r>
              <a:rPr lang="ru-RU" dirty="0" smtClean="0">
                <a:latin typeface="Museo Sans Cyrl 300" panose="02000000000000000000" charset="-52"/>
              </a:rPr>
              <a:t>от</a:t>
            </a:r>
            <a:r>
              <a:rPr lang="en-US" dirty="0" smtClean="0">
                <a:latin typeface="Museo Sans Cyrl 300" panose="02000000000000000000" charset="-52"/>
              </a:rPr>
              <a:t> </a:t>
            </a:r>
            <a:r>
              <a:rPr lang="ru-RU" dirty="0" smtClean="0">
                <a:latin typeface="Museo Sans Cyrl 300" panose="02000000000000000000" charset="-52"/>
              </a:rPr>
              <a:t>Национального центра компьютерной безопасности</a:t>
            </a:r>
            <a:r>
              <a:rPr lang="en-US" dirty="0" smtClean="0">
                <a:latin typeface="Museo Sans Cyrl 300" panose="02000000000000000000" charset="-52"/>
              </a:rPr>
              <a:t> </a:t>
            </a:r>
            <a:r>
              <a:rPr lang="ru-RU" dirty="0" smtClean="0">
                <a:latin typeface="Museo Sans Cyrl 300" panose="02000000000000000000" charset="-52"/>
              </a:rPr>
              <a:t>(Великобритания)</a:t>
            </a:r>
            <a:endParaRPr lang="ru-RU" dirty="0">
              <a:latin typeface="Museo Sans Cyrl 300" panose="02000000000000000000" charset="-5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76" y="1172868"/>
            <a:ext cx="4441824" cy="7217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6313" y="2687576"/>
            <a:ext cx="5109687" cy="3303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200"/>
              </a:spcAft>
            </a:pPr>
            <a:r>
              <a:rPr lang="ru-RU" dirty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Установите и активируйте </a:t>
            </a: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антивирус </a:t>
            </a:r>
          </a:p>
          <a:p>
            <a:pPr>
              <a:spcAft>
                <a:spcPts val="3200"/>
              </a:spcAft>
            </a:pP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Включите сетевой экран</a:t>
            </a:r>
            <a:endParaRPr lang="ru-RU" dirty="0" smtClean="0">
              <a:latin typeface="Museo Sans Cyrl 300" panose="02000000000000000000" pitchFamily="50" charset="-52"/>
            </a:endParaRPr>
          </a:p>
          <a:p>
            <a:pPr>
              <a:spcAft>
                <a:spcPts val="3200"/>
              </a:spcAft>
            </a:pP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Включите защиту паролем</a:t>
            </a:r>
            <a:endParaRPr lang="ru-RU" dirty="0">
              <a:latin typeface="Museo Sans Cyrl 300" panose="02000000000000000000" pitchFamily="50" charset="-52"/>
            </a:endParaRPr>
          </a:p>
          <a:p>
            <a:pPr>
              <a:spcAft>
                <a:spcPts val="3200"/>
              </a:spcAft>
            </a:pP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Регулярно обновляйте приложения</a:t>
            </a:r>
            <a:endParaRPr lang="ru-RU" dirty="0">
              <a:latin typeface="Museo Sans Cyrl 300" panose="02000000000000000000" pitchFamily="50" charset="-52"/>
            </a:endParaRPr>
          </a:p>
          <a:p>
            <a:pPr>
              <a:spcAft>
                <a:spcPts val="3200"/>
              </a:spcAft>
            </a:pPr>
            <a:r>
              <a:rPr lang="ru-RU" dirty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Регулярно обновляйте </a:t>
            </a: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 и ПО </a:t>
            </a:r>
            <a:b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на устройствах</a:t>
            </a:r>
            <a:endParaRPr lang="ru-RU" dirty="0">
              <a:latin typeface="Museo Sans Cyrl 300" panose="02000000000000000000" pitchFamily="50" charset="-5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13</a:t>
            </a:fld>
            <a:endParaRPr lang="ru-R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6" y="2641856"/>
            <a:ext cx="395995" cy="3959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6" y="5362196"/>
            <a:ext cx="395995" cy="3959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6" y="4682111"/>
            <a:ext cx="395995" cy="395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6" y="4002026"/>
            <a:ext cx="395995" cy="3959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76" y="3321941"/>
            <a:ext cx="395995" cy="3959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033" y="2641856"/>
            <a:ext cx="395995" cy="3959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033" y="5052996"/>
            <a:ext cx="395995" cy="3959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033" y="4087096"/>
            <a:ext cx="395995" cy="3959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033" y="3321941"/>
            <a:ext cx="395995" cy="39599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096000" y="2664485"/>
            <a:ext cx="5657850" cy="26161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200"/>
              </a:spcAft>
            </a:pPr>
            <a:r>
              <a:rPr lang="ru-RU" dirty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Регулярно </a:t>
            </a: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устанавливайте патчи и исправления</a:t>
            </a:r>
            <a:endParaRPr lang="en-US" dirty="0" smtClean="0">
              <a:latin typeface="Museo Sans Cyrl 3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200"/>
              </a:spcAft>
            </a:pP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Контролируйте использование </a:t>
            </a:r>
            <a:r>
              <a:rPr lang="en-US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USB</a:t>
            </a: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-носителей</a:t>
            </a:r>
            <a:endParaRPr lang="en-US" dirty="0" smtClean="0">
              <a:latin typeface="Museo Sans Cyrl 3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200"/>
              </a:spcAft>
            </a:pP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Ограничивайте загрузку сторонних приложений</a:t>
            </a:r>
            <a:endParaRPr lang="en-US" dirty="0" smtClean="0">
              <a:latin typeface="Museo Sans Cyrl 3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200"/>
              </a:spcAft>
            </a:pP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Установите приложения для отслеживания устройств (такие как </a:t>
            </a:r>
            <a:r>
              <a:rPr lang="en-US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Find </a:t>
            </a:r>
            <a:r>
              <a:rPr lang="en-US" dirty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en-US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ru-RU" dirty="0" smtClean="0"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Museo Sans Cyrl 3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91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Гибкое лицензирование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199072" y="3853474"/>
            <a:ext cx="980420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Годовая подписка</a:t>
            </a:r>
            <a:endParaRPr lang="ru-RU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361950" indent="-276225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2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Фиксированная цена (если количество ваших лицензий не изменится сильно в течение года)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61950" indent="-276225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2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Оплата раз в год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14</a:t>
            </a:fld>
            <a:endParaRPr lang="ru-RU"/>
          </a:p>
        </p:txBody>
      </p:sp>
      <p:sp>
        <p:nvSpPr>
          <p:cNvPr id="31" name="Rounded Rectangle 30"/>
          <p:cNvSpPr/>
          <p:nvPr/>
        </p:nvSpPr>
        <p:spPr>
          <a:xfrm>
            <a:off x="842042" y="3429239"/>
            <a:ext cx="10433873" cy="1843801"/>
          </a:xfrm>
          <a:prstGeom prst="roundRect">
            <a:avLst>
              <a:gd name="adj" fmla="val 6228"/>
            </a:avLst>
          </a:prstGeom>
          <a:noFill/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Group 57"/>
          <p:cNvGrpSpPr/>
          <p:nvPr/>
        </p:nvGrpSpPr>
        <p:grpSpPr>
          <a:xfrm>
            <a:off x="842042" y="1388374"/>
            <a:ext cx="10078368" cy="1438212"/>
            <a:chOff x="842042" y="1299708"/>
            <a:chExt cx="10078368" cy="143821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6300" y="1299708"/>
              <a:ext cx="1158512" cy="10109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42" y="1300269"/>
              <a:ext cx="1004763" cy="101255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842042" y="2522476"/>
              <a:ext cx="1004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n-US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ru-RU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лицензия</a:t>
              </a:r>
              <a:endParaRPr lang="en-US" sz="1400" dirty="0">
                <a:solidFill>
                  <a:srgbClr val="00BCA1"/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226017" y="1710674"/>
              <a:ext cx="501893" cy="193963"/>
              <a:chOff x="2226017" y="1710674"/>
              <a:chExt cx="501893" cy="19396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2226017" y="1710674"/>
                <a:ext cx="501893" cy="0"/>
              </a:xfrm>
              <a:prstGeom prst="line">
                <a:avLst/>
              </a:prstGeom>
              <a:ln w="63500">
                <a:solidFill>
                  <a:srgbClr val="5B86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26017" y="1904637"/>
                <a:ext cx="501893" cy="0"/>
              </a:xfrm>
              <a:prstGeom prst="line">
                <a:avLst/>
              </a:prstGeom>
              <a:ln w="63500">
                <a:solidFill>
                  <a:srgbClr val="5B86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7122" y="1299708"/>
              <a:ext cx="1054863" cy="1013977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4541197" y="1710674"/>
              <a:ext cx="501893" cy="193963"/>
              <a:chOff x="2226017" y="1710674"/>
              <a:chExt cx="501893" cy="193963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2226017" y="1710674"/>
                <a:ext cx="501893" cy="0"/>
              </a:xfrm>
              <a:prstGeom prst="line">
                <a:avLst/>
              </a:prstGeom>
              <a:ln w="63500">
                <a:solidFill>
                  <a:srgbClr val="5B86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226017" y="1904637"/>
                <a:ext cx="501893" cy="0"/>
              </a:xfrm>
              <a:prstGeom prst="line">
                <a:avLst/>
              </a:prstGeom>
              <a:ln w="63500">
                <a:solidFill>
                  <a:srgbClr val="5B86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/>
            <p:cNvSpPr/>
            <p:nvPr/>
          </p:nvSpPr>
          <p:spPr>
            <a:xfrm>
              <a:off x="3107122" y="2522476"/>
              <a:ext cx="1314049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n-US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ru-RU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пользователь</a:t>
              </a:r>
              <a:endParaRPr lang="en-US" sz="1400" dirty="0">
                <a:solidFill>
                  <a:srgbClr val="00BCA1"/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06035" y="1626218"/>
              <a:ext cx="369751" cy="357966"/>
              <a:chOff x="8412650" y="1653690"/>
              <a:chExt cx="369751" cy="357966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8412650" y="1838994"/>
                <a:ext cx="369751" cy="0"/>
              </a:xfrm>
              <a:prstGeom prst="line">
                <a:avLst/>
              </a:prstGeom>
              <a:ln w="50800">
                <a:solidFill>
                  <a:srgbClr val="5B86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8597526" y="1653690"/>
                <a:ext cx="0" cy="357966"/>
              </a:xfrm>
              <a:prstGeom prst="line">
                <a:avLst/>
              </a:prstGeom>
              <a:ln w="50800">
                <a:solidFill>
                  <a:srgbClr val="5B86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2302" y="1301229"/>
              <a:ext cx="1197899" cy="1009466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5422302" y="2522476"/>
              <a:ext cx="549810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en-US" sz="1400" dirty="0">
                  <a:latin typeface="Museo Sans Cyrl 7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1400" dirty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компьютер или файловый сервер и </a:t>
              </a:r>
              <a:r>
                <a:rPr lang="en-US" sz="1400" dirty="0" smtClean="0">
                  <a:latin typeface="Museo Sans Cyrl 7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мобильных устройства</a:t>
              </a:r>
              <a:endParaRPr lang="en-US" sz="1400" dirty="0">
                <a:solidFill>
                  <a:srgbClr val="00BCA1"/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09822" y="1642824"/>
              <a:ext cx="428558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ru-RU" dirty="0" smtClean="0">
                  <a:solidFill>
                    <a:srgbClr val="5B8698"/>
                  </a:solidFill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или</a:t>
              </a:r>
              <a:endParaRPr lang="en-US" dirty="0">
                <a:solidFill>
                  <a:srgbClr val="5B8698"/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00516" y="1485262"/>
              <a:ext cx="1319894" cy="825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24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315700" cy="387798"/>
          </a:xfrm>
        </p:spPr>
        <p:txBody>
          <a:bodyPr/>
          <a:lstStyle/>
          <a:p>
            <a:r>
              <a:rPr lang="ru-RU" dirty="0" smtClean="0"/>
              <a:t>Преимущества облачной защиты рабочих мест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Rectangle 3"/>
          <p:cNvSpPr/>
          <p:nvPr/>
        </p:nvSpPr>
        <p:spPr>
          <a:xfrm>
            <a:off x="434976" y="1163849"/>
            <a:ext cx="11318874" cy="10233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500"/>
              </a:spcAft>
              <a:buSzPct val="90000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Безопасность из облака – это золотая середина между использованием традиционных защитных решений и реализацией модели «безопасность как услуга»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.</a:t>
            </a:r>
          </a:p>
          <a:p>
            <a:pPr>
              <a:spcAft>
                <a:spcPts val="1500"/>
              </a:spcAft>
              <a:buSzPct val="900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Автоматизированное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защитное решение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экономит ваш бюджет, время и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IT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</a:rPr>
              <a:t>-ресурсы.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434976" y="2733112"/>
            <a:ext cx="6261099" cy="2395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Преимущества </a:t>
            </a:r>
            <a:r>
              <a:rPr lang="en-US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Kaspersky Endpoint Security Cloud</a:t>
            </a:r>
          </a:p>
          <a:p>
            <a:pPr marL="361950" indent="-276225">
              <a:spcBef>
                <a:spcPts val="400"/>
              </a:spcBef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Мгновенная защита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61950" indent="-276225">
              <a:spcBef>
                <a:spcPts val="400"/>
              </a:spcBef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Отсутствие затрат на сервер администрирования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61950" indent="-276225">
              <a:spcBef>
                <a:spcPts val="400"/>
              </a:spcBef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Всегда самая актуальная защита - не требует установки обновлений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61950" indent="-276225">
              <a:spcBef>
                <a:spcPts val="400"/>
              </a:spcBef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Управление из любой точки с помощью веб-консоли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61950" indent="-276225">
              <a:spcBef>
                <a:spcPts val="400"/>
              </a:spcBef>
              <a:spcAft>
                <a:spcPts val="600"/>
              </a:spcAft>
              <a:buSzPct val="90000"/>
              <a:buBlip>
                <a:blip r:embed="rId4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Экономия времени для решения важных бизнес-задач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15</a:t>
            </a:fld>
            <a:endParaRPr lang="ru-RU"/>
          </a:p>
        </p:txBody>
      </p:sp>
      <p:grpSp>
        <p:nvGrpSpPr>
          <p:cNvPr id="45" name="Group 44"/>
          <p:cNvGrpSpPr/>
          <p:nvPr/>
        </p:nvGrpSpPr>
        <p:grpSpPr>
          <a:xfrm>
            <a:off x="7571442" y="2569361"/>
            <a:ext cx="3401358" cy="3186614"/>
            <a:chOff x="7296150" y="2382838"/>
            <a:chExt cx="3595688" cy="33686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077200" y="4456113"/>
              <a:ext cx="238125" cy="314325"/>
            </a:xfrm>
            <a:custGeom>
              <a:avLst/>
              <a:gdLst>
                <a:gd name="T0" fmla="*/ 0 w 150"/>
                <a:gd name="T1" fmla="*/ 0 h 198"/>
                <a:gd name="T2" fmla="*/ 37 w 150"/>
                <a:gd name="T3" fmla="*/ 0 h 198"/>
                <a:gd name="T4" fmla="*/ 37 w 150"/>
                <a:gd name="T5" fmla="*/ 80 h 198"/>
                <a:gd name="T6" fmla="*/ 61 w 150"/>
                <a:gd name="T7" fmla="*/ 80 h 198"/>
                <a:gd name="T8" fmla="*/ 110 w 150"/>
                <a:gd name="T9" fmla="*/ 0 h 198"/>
                <a:gd name="T10" fmla="*/ 147 w 150"/>
                <a:gd name="T11" fmla="*/ 0 h 198"/>
                <a:gd name="T12" fmla="*/ 91 w 150"/>
                <a:gd name="T13" fmla="*/ 93 h 198"/>
                <a:gd name="T14" fmla="*/ 91 w 150"/>
                <a:gd name="T15" fmla="*/ 96 h 198"/>
                <a:gd name="T16" fmla="*/ 150 w 150"/>
                <a:gd name="T17" fmla="*/ 198 h 198"/>
                <a:gd name="T18" fmla="*/ 110 w 150"/>
                <a:gd name="T19" fmla="*/ 198 h 198"/>
                <a:gd name="T20" fmla="*/ 61 w 150"/>
                <a:gd name="T21" fmla="*/ 112 h 198"/>
                <a:gd name="T22" fmla="*/ 37 w 150"/>
                <a:gd name="T23" fmla="*/ 112 h 198"/>
                <a:gd name="T24" fmla="*/ 37 w 150"/>
                <a:gd name="T25" fmla="*/ 198 h 198"/>
                <a:gd name="T26" fmla="*/ 0 w 150"/>
                <a:gd name="T27" fmla="*/ 198 h 198"/>
                <a:gd name="T28" fmla="*/ 0 w 150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37" y="0"/>
                  </a:lnTo>
                  <a:lnTo>
                    <a:pt x="37" y="80"/>
                  </a:lnTo>
                  <a:lnTo>
                    <a:pt x="61" y="80"/>
                  </a:lnTo>
                  <a:lnTo>
                    <a:pt x="110" y="0"/>
                  </a:lnTo>
                  <a:lnTo>
                    <a:pt x="147" y="0"/>
                  </a:lnTo>
                  <a:lnTo>
                    <a:pt x="91" y="93"/>
                  </a:lnTo>
                  <a:lnTo>
                    <a:pt x="91" y="96"/>
                  </a:lnTo>
                  <a:lnTo>
                    <a:pt x="150" y="198"/>
                  </a:lnTo>
                  <a:lnTo>
                    <a:pt x="110" y="198"/>
                  </a:lnTo>
                  <a:lnTo>
                    <a:pt x="61" y="112"/>
                  </a:lnTo>
                  <a:lnTo>
                    <a:pt x="37" y="112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8331200" y="4540250"/>
              <a:ext cx="195262" cy="233362"/>
            </a:xfrm>
            <a:custGeom>
              <a:avLst/>
              <a:gdLst>
                <a:gd name="T0" fmla="*/ 31 w 46"/>
                <a:gd name="T1" fmla="*/ 21 h 55"/>
                <a:gd name="T2" fmla="*/ 33 w 46"/>
                <a:gd name="T3" fmla="*/ 21 h 55"/>
                <a:gd name="T4" fmla="*/ 33 w 46"/>
                <a:gd name="T5" fmla="*/ 20 h 55"/>
                <a:gd name="T6" fmla="*/ 22 w 46"/>
                <a:gd name="T7" fmla="*/ 11 h 55"/>
                <a:gd name="T8" fmla="*/ 8 w 46"/>
                <a:gd name="T9" fmla="*/ 16 h 55"/>
                <a:gd name="T10" fmla="*/ 3 w 46"/>
                <a:gd name="T11" fmla="*/ 6 h 55"/>
                <a:gd name="T12" fmla="*/ 24 w 46"/>
                <a:gd name="T13" fmla="*/ 0 h 55"/>
                <a:gd name="T14" fmla="*/ 46 w 46"/>
                <a:gd name="T15" fmla="*/ 21 h 55"/>
                <a:gd name="T16" fmla="*/ 46 w 46"/>
                <a:gd name="T17" fmla="*/ 54 h 55"/>
                <a:gd name="T18" fmla="*/ 34 w 46"/>
                <a:gd name="T19" fmla="*/ 54 h 55"/>
                <a:gd name="T20" fmla="*/ 34 w 46"/>
                <a:gd name="T21" fmla="*/ 50 h 55"/>
                <a:gd name="T22" fmla="*/ 34 w 46"/>
                <a:gd name="T23" fmla="*/ 46 h 55"/>
                <a:gd name="T24" fmla="*/ 34 w 46"/>
                <a:gd name="T25" fmla="*/ 46 h 55"/>
                <a:gd name="T26" fmla="*/ 17 w 46"/>
                <a:gd name="T27" fmla="*/ 55 h 55"/>
                <a:gd name="T28" fmla="*/ 0 w 46"/>
                <a:gd name="T29" fmla="*/ 39 h 55"/>
                <a:gd name="T30" fmla="*/ 31 w 46"/>
                <a:gd name="T31" fmla="*/ 21 h 55"/>
                <a:gd name="T32" fmla="*/ 21 w 46"/>
                <a:gd name="T33" fmla="*/ 45 h 55"/>
                <a:gd name="T34" fmla="*/ 33 w 46"/>
                <a:gd name="T35" fmla="*/ 31 h 55"/>
                <a:gd name="T36" fmla="*/ 33 w 46"/>
                <a:gd name="T37" fmla="*/ 30 h 55"/>
                <a:gd name="T38" fmla="*/ 30 w 46"/>
                <a:gd name="T39" fmla="*/ 30 h 55"/>
                <a:gd name="T40" fmla="*/ 13 w 46"/>
                <a:gd name="T41" fmla="*/ 38 h 55"/>
                <a:gd name="T42" fmla="*/ 21 w 46"/>
                <a:gd name="T43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5">
                  <a:moveTo>
                    <a:pt x="31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3"/>
                    <a:pt x="28" y="11"/>
                    <a:pt x="22" y="11"/>
                  </a:cubicBezTo>
                  <a:cubicBezTo>
                    <a:pt x="15" y="11"/>
                    <a:pt x="8" y="16"/>
                    <a:pt x="8" y="1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11" y="0"/>
                    <a:pt x="24" y="0"/>
                  </a:cubicBezTo>
                  <a:cubicBezTo>
                    <a:pt x="38" y="0"/>
                    <a:pt x="46" y="7"/>
                    <a:pt x="46" y="2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48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0" y="55"/>
                    <a:pt x="17" y="55"/>
                  </a:cubicBezTo>
                  <a:cubicBezTo>
                    <a:pt x="8" y="55"/>
                    <a:pt x="0" y="49"/>
                    <a:pt x="0" y="39"/>
                  </a:cubicBezTo>
                  <a:cubicBezTo>
                    <a:pt x="0" y="22"/>
                    <a:pt x="22" y="21"/>
                    <a:pt x="31" y="21"/>
                  </a:cubicBezTo>
                  <a:moveTo>
                    <a:pt x="21" y="45"/>
                  </a:moveTo>
                  <a:cubicBezTo>
                    <a:pt x="28" y="45"/>
                    <a:pt x="33" y="37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4" y="30"/>
                    <a:pt x="13" y="31"/>
                    <a:pt x="13" y="38"/>
                  </a:cubicBezTo>
                  <a:cubicBezTo>
                    <a:pt x="13" y="42"/>
                    <a:pt x="15" y="45"/>
                    <a:pt x="21" y="4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561388" y="4540250"/>
              <a:ext cx="174625" cy="233362"/>
            </a:xfrm>
            <a:custGeom>
              <a:avLst/>
              <a:gdLst>
                <a:gd name="T0" fmla="*/ 6 w 41"/>
                <a:gd name="T1" fmla="*/ 38 h 55"/>
                <a:gd name="T2" fmla="*/ 21 w 41"/>
                <a:gd name="T3" fmla="*/ 44 h 55"/>
                <a:gd name="T4" fmla="*/ 28 w 41"/>
                <a:gd name="T5" fmla="*/ 39 h 55"/>
                <a:gd name="T6" fmla="*/ 2 w 41"/>
                <a:gd name="T7" fmla="*/ 15 h 55"/>
                <a:gd name="T8" fmla="*/ 22 w 41"/>
                <a:gd name="T9" fmla="*/ 0 h 55"/>
                <a:gd name="T10" fmla="*/ 40 w 41"/>
                <a:gd name="T11" fmla="*/ 6 h 55"/>
                <a:gd name="T12" fmla="*/ 35 w 41"/>
                <a:gd name="T13" fmla="*/ 16 h 55"/>
                <a:gd name="T14" fmla="*/ 22 w 41"/>
                <a:gd name="T15" fmla="*/ 11 h 55"/>
                <a:gd name="T16" fmla="*/ 15 w 41"/>
                <a:gd name="T17" fmla="*/ 16 h 55"/>
                <a:gd name="T18" fmla="*/ 41 w 41"/>
                <a:gd name="T19" fmla="*/ 39 h 55"/>
                <a:gd name="T20" fmla="*/ 21 w 41"/>
                <a:gd name="T21" fmla="*/ 55 h 55"/>
                <a:gd name="T22" fmla="*/ 0 w 41"/>
                <a:gd name="T23" fmla="*/ 47 h 55"/>
                <a:gd name="T24" fmla="*/ 6 w 41"/>
                <a:gd name="T2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5">
                  <a:moveTo>
                    <a:pt x="6" y="38"/>
                  </a:moveTo>
                  <a:cubicBezTo>
                    <a:pt x="6" y="38"/>
                    <a:pt x="12" y="44"/>
                    <a:pt x="21" y="44"/>
                  </a:cubicBezTo>
                  <a:cubicBezTo>
                    <a:pt x="24" y="44"/>
                    <a:pt x="28" y="42"/>
                    <a:pt x="28" y="39"/>
                  </a:cubicBezTo>
                  <a:cubicBezTo>
                    <a:pt x="28" y="31"/>
                    <a:pt x="2" y="32"/>
                    <a:pt x="2" y="15"/>
                  </a:cubicBezTo>
                  <a:cubicBezTo>
                    <a:pt x="2" y="5"/>
                    <a:pt x="11" y="0"/>
                    <a:pt x="22" y="0"/>
                  </a:cubicBezTo>
                  <a:cubicBezTo>
                    <a:pt x="34" y="0"/>
                    <a:pt x="40" y="6"/>
                    <a:pt x="40" y="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0" y="11"/>
                    <a:pt x="22" y="11"/>
                  </a:cubicBezTo>
                  <a:cubicBezTo>
                    <a:pt x="19" y="11"/>
                    <a:pt x="15" y="12"/>
                    <a:pt x="15" y="16"/>
                  </a:cubicBezTo>
                  <a:cubicBezTo>
                    <a:pt x="15" y="23"/>
                    <a:pt x="41" y="22"/>
                    <a:pt x="41" y="39"/>
                  </a:cubicBezTo>
                  <a:cubicBezTo>
                    <a:pt x="41" y="48"/>
                    <a:pt x="33" y="55"/>
                    <a:pt x="21" y="55"/>
                  </a:cubicBezTo>
                  <a:cubicBezTo>
                    <a:pt x="8" y="55"/>
                    <a:pt x="0" y="47"/>
                    <a:pt x="0" y="47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8777288" y="4540250"/>
              <a:ext cx="225425" cy="319087"/>
            </a:xfrm>
            <a:custGeom>
              <a:avLst/>
              <a:gdLst>
                <a:gd name="T0" fmla="*/ 0 w 53"/>
                <a:gd name="T1" fmla="*/ 1 h 75"/>
                <a:gd name="T2" fmla="*/ 12 w 53"/>
                <a:gd name="T3" fmla="*/ 1 h 75"/>
                <a:gd name="T4" fmla="*/ 12 w 53"/>
                <a:gd name="T5" fmla="*/ 5 h 75"/>
                <a:gd name="T6" fmla="*/ 12 w 53"/>
                <a:gd name="T7" fmla="*/ 8 h 75"/>
                <a:gd name="T8" fmla="*/ 12 w 53"/>
                <a:gd name="T9" fmla="*/ 8 h 75"/>
                <a:gd name="T10" fmla="*/ 29 w 53"/>
                <a:gd name="T11" fmla="*/ 0 h 75"/>
                <a:gd name="T12" fmla="*/ 53 w 53"/>
                <a:gd name="T13" fmla="*/ 27 h 75"/>
                <a:gd name="T14" fmla="*/ 29 w 53"/>
                <a:gd name="T15" fmla="*/ 55 h 75"/>
                <a:gd name="T16" fmla="*/ 13 w 53"/>
                <a:gd name="T17" fmla="*/ 48 h 75"/>
                <a:gd name="T18" fmla="*/ 13 w 53"/>
                <a:gd name="T19" fmla="*/ 48 h 75"/>
                <a:gd name="T20" fmla="*/ 13 w 53"/>
                <a:gd name="T21" fmla="*/ 53 h 75"/>
                <a:gd name="T22" fmla="*/ 13 w 53"/>
                <a:gd name="T23" fmla="*/ 75 h 75"/>
                <a:gd name="T24" fmla="*/ 0 w 53"/>
                <a:gd name="T25" fmla="*/ 75 h 75"/>
                <a:gd name="T26" fmla="*/ 0 w 53"/>
                <a:gd name="T27" fmla="*/ 1 h 75"/>
                <a:gd name="T28" fmla="*/ 26 w 53"/>
                <a:gd name="T29" fmla="*/ 44 h 75"/>
                <a:gd name="T30" fmla="*/ 39 w 53"/>
                <a:gd name="T31" fmla="*/ 28 h 75"/>
                <a:gd name="T32" fmla="*/ 26 w 53"/>
                <a:gd name="T33" fmla="*/ 11 h 75"/>
                <a:gd name="T34" fmla="*/ 13 w 53"/>
                <a:gd name="T35" fmla="*/ 28 h 75"/>
                <a:gd name="T36" fmla="*/ 26 w 53"/>
                <a:gd name="T37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5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7" y="0"/>
                    <a:pt x="29" y="0"/>
                  </a:cubicBezTo>
                  <a:cubicBezTo>
                    <a:pt x="44" y="0"/>
                    <a:pt x="53" y="11"/>
                    <a:pt x="53" y="27"/>
                  </a:cubicBezTo>
                  <a:cubicBezTo>
                    <a:pt x="53" y="44"/>
                    <a:pt x="42" y="55"/>
                    <a:pt x="29" y="55"/>
                  </a:cubicBezTo>
                  <a:cubicBezTo>
                    <a:pt x="18" y="55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50"/>
                    <a:pt x="13" y="53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"/>
                  </a:lnTo>
                  <a:close/>
                  <a:moveTo>
                    <a:pt x="26" y="44"/>
                  </a:moveTo>
                  <a:cubicBezTo>
                    <a:pt x="33" y="44"/>
                    <a:pt x="39" y="38"/>
                    <a:pt x="39" y="28"/>
                  </a:cubicBezTo>
                  <a:cubicBezTo>
                    <a:pt x="39" y="18"/>
                    <a:pt x="34" y="11"/>
                    <a:pt x="26" y="11"/>
                  </a:cubicBezTo>
                  <a:cubicBezTo>
                    <a:pt x="19" y="11"/>
                    <a:pt x="13" y="16"/>
                    <a:pt x="13" y="28"/>
                  </a:cubicBezTo>
                  <a:cubicBezTo>
                    <a:pt x="13" y="36"/>
                    <a:pt x="17" y="44"/>
                    <a:pt x="26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9032875" y="4540250"/>
              <a:ext cx="211137" cy="233362"/>
            </a:xfrm>
            <a:custGeom>
              <a:avLst/>
              <a:gdLst>
                <a:gd name="T0" fmla="*/ 27 w 50"/>
                <a:gd name="T1" fmla="*/ 0 h 55"/>
                <a:gd name="T2" fmla="*/ 50 w 50"/>
                <a:gd name="T3" fmla="*/ 25 h 55"/>
                <a:gd name="T4" fmla="*/ 50 w 50"/>
                <a:gd name="T5" fmla="*/ 30 h 55"/>
                <a:gd name="T6" fmla="*/ 13 w 50"/>
                <a:gd name="T7" fmla="*/ 30 h 55"/>
                <a:gd name="T8" fmla="*/ 29 w 50"/>
                <a:gd name="T9" fmla="*/ 44 h 55"/>
                <a:gd name="T10" fmla="*/ 44 w 50"/>
                <a:gd name="T11" fmla="*/ 38 h 55"/>
                <a:gd name="T12" fmla="*/ 50 w 50"/>
                <a:gd name="T13" fmla="*/ 48 h 55"/>
                <a:gd name="T14" fmla="*/ 28 w 50"/>
                <a:gd name="T15" fmla="*/ 55 h 55"/>
                <a:gd name="T16" fmla="*/ 0 w 50"/>
                <a:gd name="T17" fmla="*/ 27 h 55"/>
                <a:gd name="T18" fmla="*/ 27 w 50"/>
                <a:gd name="T19" fmla="*/ 0 h 55"/>
                <a:gd name="T20" fmla="*/ 37 w 50"/>
                <a:gd name="T21" fmla="*/ 21 h 55"/>
                <a:gd name="T22" fmla="*/ 26 w 50"/>
                <a:gd name="T23" fmla="*/ 10 h 55"/>
                <a:gd name="T24" fmla="*/ 14 w 50"/>
                <a:gd name="T25" fmla="*/ 21 h 55"/>
                <a:gd name="T26" fmla="*/ 37 w 50"/>
                <a:gd name="T2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5">
                  <a:moveTo>
                    <a:pt x="27" y="0"/>
                  </a:moveTo>
                  <a:cubicBezTo>
                    <a:pt x="42" y="0"/>
                    <a:pt x="50" y="11"/>
                    <a:pt x="50" y="25"/>
                  </a:cubicBezTo>
                  <a:cubicBezTo>
                    <a:pt x="50" y="26"/>
                    <a:pt x="50" y="30"/>
                    <a:pt x="5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9"/>
                    <a:pt x="21" y="44"/>
                    <a:pt x="29" y="44"/>
                  </a:cubicBezTo>
                  <a:cubicBezTo>
                    <a:pt x="38" y="44"/>
                    <a:pt x="44" y="38"/>
                    <a:pt x="44" y="3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41" y="55"/>
                    <a:pt x="28" y="55"/>
                  </a:cubicBezTo>
                  <a:cubicBezTo>
                    <a:pt x="11" y="55"/>
                    <a:pt x="0" y="43"/>
                    <a:pt x="0" y="27"/>
                  </a:cubicBezTo>
                  <a:cubicBezTo>
                    <a:pt x="0" y="11"/>
                    <a:pt x="11" y="0"/>
                    <a:pt x="27" y="0"/>
                  </a:cubicBezTo>
                  <a:moveTo>
                    <a:pt x="37" y="21"/>
                  </a:moveTo>
                  <a:cubicBezTo>
                    <a:pt x="37" y="14"/>
                    <a:pt x="32" y="10"/>
                    <a:pt x="26" y="10"/>
                  </a:cubicBezTo>
                  <a:cubicBezTo>
                    <a:pt x="20" y="10"/>
                    <a:pt x="15" y="14"/>
                    <a:pt x="14" y="21"/>
                  </a:cubicBezTo>
                  <a:lnTo>
                    <a:pt x="37" y="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9291638" y="4540250"/>
              <a:ext cx="136525" cy="230187"/>
            </a:xfrm>
            <a:custGeom>
              <a:avLst/>
              <a:gdLst>
                <a:gd name="T0" fmla="*/ 0 w 32"/>
                <a:gd name="T1" fmla="*/ 1 h 54"/>
                <a:gd name="T2" fmla="*/ 12 w 32"/>
                <a:gd name="T3" fmla="*/ 1 h 54"/>
                <a:gd name="T4" fmla="*/ 12 w 32"/>
                <a:gd name="T5" fmla="*/ 10 h 54"/>
                <a:gd name="T6" fmla="*/ 12 w 32"/>
                <a:gd name="T7" fmla="*/ 14 h 54"/>
                <a:gd name="T8" fmla="*/ 12 w 32"/>
                <a:gd name="T9" fmla="*/ 14 h 54"/>
                <a:gd name="T10" fmla="*/ 29 w 32"/>
                <a:gd name="T11" fmla="*/ 0 h 54"/>
                <a:gd name="T12" fmla="*/ 32 w 32"/>
                <a:gd name="T13" fmla="*/ 0 h 54"/>
                <a:gd name="T14" fmla="*/ 32 w 32"/>
                <a:gd name="T15" fmla="*/ 13 h 54"/>
                <a:gd name="T16" fmla="*/ 29 w 32"/>
                <a:gd name="T17" fmla="*/ 13 h 54"/>
                <a:gd name="T18" fmla="*/ 14 w 32"/>
                <a:gd name="T19" fmla="*/ 24 h 54"/>
                <a:gd name="T20" fmla="*/ 13 w 32"/>
                <a:gd name="T21" fmla="*/ 33 h 54"/>
                <a:gd name="T22" fmla="*/ 13 w 32"/>
                <a:gd name="T23" fmla="*/ 54 h 54"/>
                <a:gd name="T24" fmla="*/ 0 w 32"/>
                <a:gd name="T25" fmla="*/ 54 h 54"/>
                <a:gd name="T26" fmla="*/ 0 w 32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4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6"/>
                    <a:pt x="21" y="0"/>
                    <a:pt x="29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0" y="13"/>
                    <a:pt x="29" y="13"/>
                  </a:cubicBezTo>
                  <a:cubicBezTo>
                    <a:pt x="23" y="13"/>
                    <a:pt x="17" y="16"/>
                    <a:pt x="14" y="24"/>
                  </a:cubicBezTo>
                  <a:cubicBezTo>
                    <a:pt x="13" y="27"/>
                    <a:pt x="13" y="30"/>
                    <a:pt x="13" y="3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444038" y="4540250"/>
              <a:ext cx="174625" cy="233362"/>
            </a:xfrm>
            <a:custGeom>
              <a:avLst/>
              <a:gdLst>
                <a:gd name="T0" fmla="*/ 6 w 41"/>
                <a:gd name="T1" fmla="*/ 38 h 55"/>
                <a:gd name="T2" fmla="*/ 20 w 41"/>
                <a:gd name="T3" fmla="*/ 44 h 55"/>
                <a:gd name="T4" fmla="*/ 27 w 41"/>
                <a:gd name="T5" fmla="*/ 39 h 55"/>
                <a:gd name="T6" fmla="*/ 2 w 41"/>
                <a:gd name="T7" fmla="*/ 15 h 55"/>
                <a:gd name="T8" fmla="*/ 22 w 41"/>
                <a:gd name="T9" fmla="*/ 0 h 55"/>
                <a:gd name="T10" fmla="*/ 40 w 41"/>
                <a:gd name="T11" fmla="*/ 6 h 55"/>
                <a:gd name="T12" fmla="*/ 35 w 41"/>
                <a:gd name="T13" fmla="*/ 16 h 55"/>
                <a:gd name="T14" fmla="*/ 22 w 41"/>
                <a:gd name="T15" fmla="*/ 11 h 55"/>
                <a:gd name="T16" fmla="*/ 15 w 41"/>
                <a:gd name="T17" fmla="*/ 16 h 55"/>
                <a:gd name="T18" fmla="*/ 41 w 41"/>
                <a:gd name="T19" fmla="*/ 39 h 55"/>
                <a:gd name="T20" fmla="*/ 20 w 41"/>
                <a:gd name="T21" fmla="*/ 55 h 55"/>
                <a:gd name="T22" fmla="*/ 0 w 41"/>
                <a:gd name="T23" fmla="*/ 47 h 55"/>
                <a:gd name="T24" fmla="*/ 6 w 41"/>
                <a:gd name="T2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5">
                  <a:moveTo>
                    <a:pt x="6" y="38"/>
                  </a:moveTo>
                  <a:cubicBezTo>
                    <a:pt x="6" y="38"/>
                    <a:pt x="12" y="44"/>
                    <a:pt x="20" y="44"/>
                  </a:cubicBezTo>
                  <a:cubicBezTo>
                    <a:pt x="24" y="44"/>
                    <a:pt x="27" y="42"/>
                    <a:pt x="27" y="39"/>
                  </a:cubicBezTo>
                  <a:cubicBezTo>
                    <a:pt x="27" y="31"/>
                    <a:pt x="2" y="32"/>
                    <a:pt x="2" y="15"/>
                  </a:cubicBezTo>
                  <a:cubicBezTo>
                    <a:pt x="2" y="5"/>
                    <a:pt x="10" y="0"/>
                    <a:pt x="22" y="0"/>
                  </a:cubicBezTo>
                  <a:cubicBezTo>
                    <a:pt x="34" y="0"/>
                    <a:pt x="40" y="6"/>
                    <a:pt x="40" y="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0" y="11"/>
                    <a:pt x="22" y="11"/>
                  </a:cubicBezTo>
                  <a:cubicBezTo>
                    <a:pt x="18" y="11"/>
                    <a:pt x="15" y="12"/>
                    <a:pt x="15" y="16"/>
                  </a:cubicBezTo>
                  <a:cubicBezTo>
                    <a:pt x="15" y="23"/>
                    <a:pt x="41" y="22"/>
                    <a:pt x="41" y="39"/>
                  </a:cubicBezTo>
                  <a:cubicBezTo>
                    <a:pt x="41" y="48"/>
                    <a:pt x="33" y="55"/>
                    <a:pt x="20" y="55"/>
                  </a:cubicBezTo>
                  <a:cubicBezTo>
                    <a:pt x="7" y="55"/>
                    <a:pt x="0" y="47"/>
                    <a:pt x="0" y="47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9661525" y="4456113"/>
              <a:ext cx="207962" cy="314325"/>
            </a:xfrm>
            <a:custGeom>
              <a:avLst/>
              <a:gdLst>
                <a:gd name="T0" fmla="*/ 0 w 131"/>
                <a:gd name="T1" fmla="*/ 0 h 198"/>
                <a:gd name="T2" fmla="*/ 34 w 131"/>
                <a:gd name="T3" fmla="*/ 0 h 198"/>
                <a:gd name="T4" fmla="*/ 34 w 131"/>
                <a:gd name="T5" fmla="*/ 107 h 198"/>
                <a:gd name="T6" fmla="*/ 53 w 131"/>
                <a:gd name="T7" fmla="*/ 107 h 198"/>
                <a:gd name="T8" fmla="*/ 85 w 131"/>
                <a:gd name="T9" fmla="*/ 56 h 198"/>
                <a:gd name="T10" fmla="*/ 125 w 131"/>
                <a:gd name="T11" fmla="*/ 56 h 198"/>
                <a:gd name="T12" fmla="*/ 80 w 131"/>
                <a:gd name="T13" fmla="*/ 120 h 198"/>
                <a:gd name="T14" fmla="*/ 80 w 131"/>
                <a:gd name="T15" fmla="*/ 120 h 198"/>
                <a:gd name="T16" fmla="*/ 131 w 131"/>
                <a:gd name="T17" fmla="*/ 198 h 198"/>
                <a:gd name="T18" fmla="*/ 91 w 131"/>
                <a:gd name="T19" fmla="*/ 198 h 198"/>
                <a:gd name="T20" fmla="*/ 53 w 131"/>
                <a:gd name="T21" fmla="*/ 136 h 198"/>
                <a:gd name="T22" fmla="*/ 34 w 131"/>
                <a:gd name="T23" fmla="*/ 136 h 198"/>
                <a:gd name="T24" fmla="*/ 34 w 131"/>
                <a:gd name="T25" fmla="*/ 198 h 198"/>
                <a:gd name="T26" fmla="*/ 0 w 131"/>
                <a:gd name="T27" fmla="*/ 198 h 198"/>
                <a:gd name="T28" fmla="*/ 0 w 131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98">
                  <a:moveTo>
                    <a:pt x="0" y="0"/>
                  </a:moveTo>
                  <a:lnTo>
                    <a:pt x="34" y="0"/>
                  </a:lnTo>
                  <a:lnTo>
                    <a:pt x="34" y="107"/>
                  </a:lnTo>
                  <a:lnTo>
                    <a:pt x="53" y="107"/>
                  </a:lnTo>
                  <a:lnTo>
                    <a:pt x="85" y="56"/>
                  </a:lnTo>
                  <a:lnTo>
                    <a:pt x="125" y="56"/>
                  </a:lnTo>
                  <a:lnTo>
                    <a:pt x="80" y="120"/>
                  </a:lnTo>
                  <a:lnTo>
                    <a:pt x="80" y="120"/>
                  </a:lnTo>
                  <a:lnTo>
                    <a:pt x="131" y="198"/>
                  </a:lnTo>
                  <a:lnTo>
                    <a:pt x="91" y="198"/>
                  </a:lnTo>
                  <a:lnTo>
                    <a:pt x="53" y="136"/>
                  </a:lnTo>
                  <a:lnTo>
                    <a:pt x="34" y="136"/>
                  </a:lnTo>
                  <a:lnTo>
                    <a:pt x="34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9877425" y="4545013"/>
              <a:ext cx="233362" cy="319087"/>
            </a:xfrm>
            <a:custGeom>
              <a:avLst/>
              <a:gdLst>
                <a:gd name="T0" fmla="*/ 5 w 55"/>
                <a:gd name="T1" fmla="*/ 62 h 75"/>
                <a:gd name="T2" fmla="*/ 11 w 55"/>
                <a:gd name="T3" fmla="*/ 64 h 75"/>
                <a:gd name="T4" fmla="*/ 20 w 55"/>
                <a:gd name="T5" fmla="*/ 57 h 75"/>
                <a:gd name="T6" fmla="*/ 22 w 55"/>
                <a:gd name="T7" fmla="*/ 52 h 75"/>
                <a:gd name="T8" fmla="*/ 0 w 55"/>
                <a:gd name="T9" fmla="*/ 0 h 75"/>
                <a:gd name="T10" fmla="*/ 15 w 55"/>
                <a:gd name="T11" fmla="*/ 0 h 75"/>
                <a:gd name="T12" fmla="*/ 26 w 55"/>
                <a:gd name="T13" fmla="*/ 31 h 75"/>
                <a:gd name="T14" fmla="*/ 28 w 55"/>
                <a:gd name="T15" fmla="*/ 38 h 75"/>
                <a:gd name="T16" fmla="*/ 28 w 55"/>
                <a:gd name="T17" fmla="*/ 38 h 75"/>
                <a:gd name="T18" fmla="*/ 30 w 55"/>
                <a:gd name="T19" fmla="*/ 31 h 75"/>
                <a:gd name="T20" fmla="*/ 40 w 55"/>
                <a:gd name="T21" fmla="*/ 0 h 75"/>
                <a:gd name="T22" fmla="*/ 55 w 55"/>
                <a:gd name="T23" fmla="*/ 0 h 75"/>
                <a:gd name="T24" fmla="*/ 31 w 55"/>
                <a:gd name="T25" fmla="*/ 61 h 75"/>
                <a:gd name="T26" fmla="*/ 12 w 55"/>
                <a:gd name="T27" fmla="*/ 75 h 75"/>
                <a:gd name="T28" fmla="*/ 1 w 55"/>
                <a:gd name="T29" fmla="*/ 71 h 75"/>
                <a:gd name="T30" fmla="*/ 5 w 55"/>
                <a:gd name="T31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75">
                  <a:moveTo>
                    <a:pt x="5" y="62"/>
                  </a:moveTo>
                  <a:cubicBezTo>
                    <a:pt x="5" y="62"/>
                    <a:pt x="8" y="64"/>
                    <a:pt x="11" y="64"/>
                  </a:cubicBezTo>
                  <a:cubicBezTo>
                    <a:pt x="15" y="64"/>
                    <a:pt x="18" y="62"/>
                    <a:pt x="20" y="57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3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4"/>
                    <a:pt x="30" y="3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7" y="71"/>
                    <a:pt x="20" y="75"/>
                    <a:pt x="12" y="75"/>
                  </a:cubicBezTo>
                  <a:cubicBezTo>
                    <a:pt x="6" y="75"/>
                    <a:pt x="1" y="71"/>
                    <a:pt x="1" y="71"/>
                  </a:cubicBezTo>
                  <a:lnTo>
                    <a:pt x="5" y="6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10153650" y="4522788"/>
              <a:ext cx="93662" cy="93662"/>
            </a:xfrm>
            <a:custGeom>
              <a:avLst/>
              <a:gdLst>
                <a:gd name="T0" fmla="*/ 11 w 22"/>
                <a:gd name="T1" fmla="*/ 0 h 22"/>
                <a:gd name="T2" fmla="*/ 22 w 22"/>
                <a:gd name="T3" fmla="*/ 11 h 22"/>
                <a:gd name="T4" fmla="*/ 11 w 22"/>
                <a:gd name="T5" fmla="*/ 22 h 22"/>
                <a:gd name="T6" fmla="*/ 0 w 22"/>
                <a:gd name="T7" fmla="*/ 11 h 22"/>
                <a:gd name="T8" fmla="*/ 11 w 22"/>
                <a:gd name="T9" fmla="*/ 0 h 22"/>
                <a:gd name="T10" fmla="*/ 11 w 22"/>
                <a:gd name="T11" fmla="*/ 20 h 22"/>
                <a:gd name="T12" fmla="*/ 20 w 22"/>
                <a:gd name="T13" fmla="*/ 11 h 22"/>
                <a:gd name="T14" fmla="*/ 11 w 22"/>
                <a:gd name="T15" fmla="*/ 2 h 22"/>
                <a:gd name="T16" fmla="*/ 2 w 22"/>
                <a:gd name="T17" fmla="*/ 11 h 22"/>
                <a:gd name="T18" fmla="*/ 11 w 22"/>
                <a:gd name="T19" fmla="*/ 20 h 22"/>
                <a:gd name="T20" fmla="*/ 7 w 22"/>
                <a:gd name="T21" fmla="*/ 5 h 22"/>
                <a:gd name="T22" fmla="*/ 11 w 22"/>
                <a:gd name="T23" fmla="*/ 5 h 22"/>
                <a:gd name="T24" fmla="*/ 15 w 22"/>
                <a:gd name="T25" fmla="*/ 9 h 22"/>
                <a:gd name="T26" fmla="*/ 13 w 22"/>
                <a:gd name="T27" fmla="*/ 12 h 22"/>
                <a:gd name="T28" fmla="*/ 13 w 22"/>
                <a:gd name="T29" fmla="*/ 12 h 22"/>
                <a:gd name="T30" fmla="*/ 13 w 22"/>
                <a:gd name="T31" fmla="*/ 12 h 22"/>
                <a:gd name="T32" fmla="*/ 15 w 22"/>
                <a:gd name="T33" fmla="*/ 17 h 22"/>
                <a:gd name="T34" fmla="*/ 13 w 22"/>
                <a:gd name="T35" fmla="*/ 17 h 22"/>
                <a:gd name="T36" fmla="*/ 11 w 22"/>
                <a:gd name="T37" fmla="*/ 12 h 22"/>
                <a:gd name="T38" fmla="*/ 9 w 22"/>
                <a:gd name="T39" fmla="*/ 12 h 22"/>
                <a:gd name="T40" fmla="*/ 9 w 22"/>
                <a:gd name="T41" fmla="*/ 17 h 22"/>
                <a:gd name="T42" fmla="*/ 7 w 22"/>
                <a:gd name="T43" fmla="*/ 17 h 22"/>
                <a:gd name="T44" fmla="*/ 7 w 22"/>
                <a:gd name="T45" fmla="*/ 5 h 22"/>
                <a:gd name="T46" fmla="*/ 11 w 22"/>
                <a:gd name="T47" fmla="*/ 11 h 22"/>
                <a:gd name="T48" fmla="*/ 13 w 22"/>
                <a:gd name="T49" fmla="*/ 9 h 22"/>
                <a:gd name="T50" fmla="*/ 11 w 22"/>
                <a:gd name="T51" fmla="*/ 6 h 22"/>
                <a:gd name="T52" fmla="*/ 9 w 22"/>
                <a:gd name="T53" fmla="*/ 6 h 22"/>
                <a:gd name="T54" fmla="*/ 9 w 22"/>
                <a:gd name="T55" fmla="*/ 11 h 22"/>
                <a:gd name="T56" fmla="*/ 11 w 22"/>
                <a:gd name="T5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moveTo>
                    <a:pt x="11" y="20"/>
                  </a:moveTo>
                  <a:cubicBezTo>
                    <a:pt x="16" y="20"/>
                    <a:pt x="20" y="16"/>
                    <a:pt x="20" y="11"/>
                  </a:cubicBezTo>
                  <a:cubicBezTo>
                    <a:pt x="20" y="6"/>
                    <a:pt x="16" y="2"/>
                    <a:pt x="11" y="2"/>
                  </a:cubicBezTo>
                  <a:cubicBezTo>
                    <a:pt x="6" y="2"/>
                    <a:pt x="2" y="6"/>
                    <a:pt x="2" y="11"/>
                  </a:cubicBezTo>
                  <a:cubicBezTo>
                    <a:pt x="2" y="16"/>
                    <a:pt x="6" y="20"/>
                    <a:pt x="11" y="20"/>
                  </a:cubicBezTo>
                  <a:moveTo>
                    <a:pt x="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5" y="6"/>
                    <a:pt x="15" y="9"/>
                  </a:cubicBezTo>
                  <a:cubicBezTo>
                    <a:pt x="15" y="10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7" y="5"/>
                  </a:lnTo>
                  <a:close/>
                  <a:moveTo>
                    <a:pt x="11" y="11"/>
                  </a:moveTo>
                  <a:cubicBezTo>
                    <a:pt x="12" y="11"/>
                    <a:pt x="13" y="10"/>
                    <a:pt x="13" y="9"/>
                  </a:cubicBezTo>
                  <a:cubicBezTo>
                    <a:pt x="13" y="7"/>
                    <a:pt x="12" y="6"/>
                    <a:pt x="11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7296150" y="4943475"/>
              <a:ext cx="195262" cy="314325"/>
            </a:xfrm>
            <a:custGeom>
              <a:avLst/>
              <a:gdLst>
                <a:gd name="T0" fmla="*/ 0 w 123"/>
                <a:gd name="T1" fmla="*/ 0 h 198"/>
                <a:gd name="T2" fmla="*/ 117 w 123"/>
                <a:gd name="T3" fmla="*/ 0 h 198"/>
                <a:gd name="T4" fmla="*/ 117 w 123"/>
                <a:gd name="T5" fmla="*/ 32 h 198"/>
                <a:gd name="T6" fmla="*/ 35 w 123"/>
                <a:gd name="T7" fmla="*/ 32 h 198"/>
                <a:gd name="T8" fmla="*/ 35 w 123"/>
                <a:gd name="T9" fmla="*/ 83 h 198"/>
                <a:gd name="T10" fmla="*/ 101 w 123"/>
                <a:gd name="T11" fmla="*/ 83 h 198"/>
                <a:gd name="T12" fmla="*/ 101 w 123"/>
                <a:gd name="T13" fmla="*/ 113 h 198"/>
                <a:gd name="T14" fmla="*/ 35 w 123"/>
                <a:gd name="T15" fmla="*/ 113 h 198"/>
                <a:gd name="T16" fmla="*/ 35 w 123"/>
                <a:gd name="T17" fmla="*/ 166 h 198"/>
                <a:gd name="T18" fmla="*/ 123 w 123"/>
                <a:gd name="T19" fmla="*/ 166 h 198"/>
                <a:gd name="T20" fmla="*/ 123 w 123"/>
                <a:gd name="T21" fmla="*/ 198 h 198"/>
                <a:gd name="T22" fmla="*/ 0 w 123"/>
                <a:gd name="T23" fmla="*/ 198 h 198"/>
                <a:gd name="T24" fmla="*/ 0 w 123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98">
                  <a:moveTo>
                    <a:pt x="0" y="0"/>
                  </a:moveTo>
                  <a:lnTo>
                    <a:pt x="117" y="0"/>
                  </a:lnTo>
                  <a:lnTo>
                    <a:pt x="117" y="32"/>
                  </a:lnTo>
                  <a:lnTo>
                    <a:pt x="35" y="32"/>
                  </a:lnTo>
                  <a:lnTo>
                    <a:pt x="35" y="83"/>
                  </a:lnTo>
                  <a:lnTo>
                    <a:pt x="101" y="83"/>
                  </a:lnTo>
                  <a:lnTo>
                    <a:pt x="101" y="113"/>
                  </a:lnTo>
                  <a:lnTo>
                    <a:pt x="35" y="113"/>
                  </a:lnTo>
                  <a:lnTo>
                    <a:pt x="35" y="166"/>
                  </a:lnTo>
                  <a:lnTo>
                    <a:pt x="123" y="166"/>
                  </a:lnTo>
                  <a:lnTo>
                    <a:pt x="123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7537450" y="5029200"/>
              <a:ext cx="207962" cy="228600"/>
            </a:xfrm>
            <a:custGeom>
              <a:avLst/>
              <a:gdLst>
                <a:gd name="T0" fmla="*/ 0 w 49"/>
                <a:gd name="T1" fmla="*/ 1 h 54"/>
                <a:gd name="T2" fmla="*/ 12 w 49"/>
                <a:gd name="T3" fmla="*/ 1 h 54"/>
                <a:gd name="T4" fmla="*/ 12 w 49"/>
                <a:gd name="T5" fmla="*/ 7 h 54"/>
                <a:gd name="T6" fmla="*/ 12 w 49"/>
                <a:gd name="T7" fmla="*/ 11 h 54"/>
                <a:gd name="T8" fmla="*/ 12 w 49"/>
                <a:gd name="T9" fmla="*/ 11 h 54"/>
                <a:gd name="T10" fmla="*/ 31 w 49"/>
                <a:gd name="T11" fmla="*/ 0 h 54"/>
                <a:gd name="T12" fmla="*/ 49 w 49"/>
                <a:gd name="T13" fmla="*/ 20 h 54"/>
                <a:gd name="T14" fmla="*/ 49 w 49"/>
                <a:gd name="T15" fmla="*/ 54 h 54"/>
                <a:gd name="T16" fmla="*/ 36 w 49"/>
                <a:gd name="T17" fmla="*/ 54 h 54"/>
                <a:gd name="T18" fmla="*/ 36 w 49"/>
                <a:gd name="T19" fmla="*/ 22 h 54"/>
                <a:gd name="T20" fmla="*/ 28 w 49"/>
                <a:gd name="T21" fmla="*/ 12 h 54"/>
                <a:gd name="T22" fmla="*/ 14 w 49"/>
                <a:gd name="T23" fmla="*/ 22 h 54"/>
                <a:gd name="T24" fmla="*/ 13 w 49"/>
                <a:gd name="T25" fmla="*/ 30 h 54"/>
                <a:gd name="T26" fmla="*/ 13 w 49"/>
                <a:gd name="T27" fmla="*/ 54 h 54"/>
                <a:gd name="T28" fmla="*/ 0 w 49"/>
                <a:gd name="T29" fmla="*/ 54 h 54"/>
                <a:gd name="T30" fmla="*/ 0 w 49"/>
                <a:gd name="T3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4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6"/>
                    <a:pt x="20" y="0"/>
                    <a:pt x="31" y="0"/>
                  </a:cubicBezTo>
                  <a:cubicBezTo>
                    <a:pt x="43" y="0"/>
                    <a:pt x="49" y="6"/>
                    <a:pt x="49" y="2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5" y="12"/>
                    <a:pt x="28" y="12"/>
                  </a:cubicBezTo>
                  <a:cubicBezTo>
                    <a:pt x="21" y="12"/>
                    <a:pt x="16" y="16"/>
                    <a:pt x="14" y="22"/>
                  </a:cubicBezTo>
                  <a:cubicBezTo>
                    <a:pt x="13" y="25"/>
                    <a:pt x="13" y="27"/>
                    <a:pt x="13" y="3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7788275" y="4943475"/>
              <a:ext cx="225425" cy="319087"/>
            </a:xfrm>
            <a:custGeom>
              <a:avLst/>
              <a:gdLst>
                <a:gd name="T0" fmla="*/ 24 w 53"/>
                <a:gd name="T1" fmla="*/ 20 h 75"/>
                <a:gd name="T2" fmla="*/ 40 w 53"/>
                <a:gd name="T3" fmla="*/ 26 h 75"/>
                <a:gd name="T4" fmla="*/ 40 w 53"/>
                <a:gd name="T5" fmla="*/ 26 h 75"/>
                <a:gd name="T6" fmla="*/ 40 w 53"/>
                <a:gd name="T7" fmla="*/ 23 h 75"/>
                <a:gd name="T8" fmla="*/ 40 w 53"/>
                <a:gd name="T9" fmla="*/ 0 h 75"/>
                <a:gd name="T10" fmla="*/ 53 w 53"/>
                <a:gd name="T11" fmla="*/ 0 h 75"/>
                <a:gd name="T12" fmla="*/ 53 w 53"/>
                <a:gd name="T13" fmla="*/ 74 h 75"/>
                <a:gd name="T14" fmla="*/ 41 w 53"/>
                <a:gd name="T15" fmla="*/ 74 h 75"/>
                <a:gd name="T16" fmla="*/ 41 w 53"/>
                <a:gd name="T17" fmla="*/ 69 h 75"/>
                <a:gd name="T18" fmla="*/ 41 w 53"/>
                <a:gd name="T19" fmla="*/ 66 h 75"/>
                <a:gd name="T20" fmla="*/ 41 w 53"/>
                <a:gd name="T21" fmla="*/ 66 h 75"/>
                <a:gd name="T22" fmla="*/ 24 w 53"/>
                <a:gd name="T23" fmla="*/ 75 h 75"/>
                <a:gd name="T24" fmla="*/ 0 w 53"/>
                <a:gd name="T25" fmla="*/ 47 h 75"/>
                <a:gd name="T26" fmla="*/ 24 w 53"/>
                <a:gd name="T27" fmla="*/ 20 h 75"/>
                <a:gd name="T28" fmla="*/ 27 w 53"/>
                <a:gd name="T29" fmla="*/ 64 h 75"/>
                <a:gd name="T30" fmla="*/ 40 w 53"/>
                <a:gd name="T31" fmla="*/ 47 h 75"/>
                <a:gd name="T32" fmla="*/ 27 w 53"/>
                <a:gd name="T33" fmla="*/ 31 h 75"/>
                <a:gd name="T34" fmla="*/ 14 w 53"/>
                <a:gd name="T35" fmla="*/ 47 h 75"/>
                <a:gd name="T36" fmla="*/ 27 w 53"/>
                <a:gd name="T37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5">
                  <a:moveTo>
                    <a:pt x="24" y="20"/>
                  </a:moveTo>
                  <a:cubicBezTo>
                    <a:pt x="36" y="20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5"/>
                    <a:pt x="40" y="2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6"/>
                    <a:pt x="36" y="75"/>
                    <a:pt x="24" y="75"/>
                  </a:cubicBezTo>
                  <a:cubicBezTo>
                    <a:pt x="10" y="75"/>
                    <a:pt x="0" y="64"/>
                    <a:pt x="0" y="47"/>
                  </a:cubicBezTo>
                  <a:cubicBezTo>
                    <a:pt x="0" y="30"/>
                    <a:pt x="10" y="20"/>
                    <a:pt x="24" y="20"/>
                  </a:cubicBezTo>
                  <a:moveTo>
                    <a:pt x="27" y="64"/>
                  </a:moveTo>
                  <a:cubicBezTo>
                    <a:pt x="34" y="64"/>
                    <a:pt x="40" y="59"/>
                    <a:pt x="40" y="47"/>
                  </a:cubicBezTo>
                  <a:cubicBezTo>
                    <a:pt x="40" y="39"/>
                    <a:pt x="36" y="31"/>
                    <a:pt x="27" y="31"/>
                  </a:cubicBezTo>
                  <a:cubicBezTo>
                    <a:pt x="20" y="31"/>
                    <a:pt x="14" y="37"/>
                    <a:pt x="14" y="47"/>
                  </a:cubicBezTo>
                  <a:cubicBezTo>
                    <a:pt x="14" y="57"/>
                    <a:pt x="19" y="64"/>
                    <a:pt x="27" y="6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069263" y="5029200"/>
              <a:ext cx="223837" cy="319087"/>
            </a:xfrm>
            <a:custGeom>
              <a:avLst/>
              <a:gdLst>
                <a:gd name="T0" fmla="*/ 0 w 53"/>
                <a:gd name="T1" fmla="*/ 1 h 75"/>
                <a:gd name="T2" fmla="*/ 12 w 53"/>
                <a:gd name="T3" fmla="*/ 1 h 75"/>
                <a:gd name="T4" fmla="*/ 12 w 53"/>
                <a:gd name="T5" fmla="*/ 5 h 75"/>
                <a:gd name="T6" fmla="*/ 12 w 53"/>
                <a:gd name="T7" fmla="*/ 8 h 75"/>
                <a:gd name="T8" fmla="*/ 12 w 53"/>
                <a:gd name="T9" fmla="*/ 8 h 75"/>
                <a:gd name="T10" fmla="*/ 29 w 53"/>
                <a:gd name="T11" fmla="*/ 0 h 75"/>
                <a:gd name="T12" fmla="*/ 53 w 53"/>
                <a:gd name="T13" fmla="*/ 27 h 75"/>
                <a:gd name="T14" fmla="*/ 29 w 53"/>
                <a:gd name="T15" fmla="*/ 55 h 75"/>
                <a:gd name="T16" fmla="*/ 14 w 53"/>
                <a:gd name="T17" fmla="*/ 48 h 75"/>
                <a:gd name="T18" fmla="*/ 13 w 53"/>
                <a:gd name="T19" fmla="*/ 48 h 75"/>
                <a:gd name="T20" fmla="*/ 14 w 53"/>
                <a:gd name="T21" fmla="*/ 52 h 75"/>
                <a:gd name="T22" fmla="*/ 14 w 53"/>
                <a:gd name="T23" fmla="*/ 75 h 75"/>
                <a:gd name="T24" fmla="*/ 0 w 53"/>
                <a:gd name="T25" fmla="*/ 75 h 75"/>
                <a:gd name="T26" fmla="*/ 0 w 53"/>
                <a:gd name="T27" fmla="*/ 1 h 75"/>
                <a:gd name="T28" fmla="*/ 26 w 53"/>
                <a:gd name="T29" fmla="*/ 44 h 75"/>
                <a:gd name="T30" fmla="*/ 40 w 53"/>
                <a:gd name="T31" fmla="*/ 28 h 75"/>
                <a:gd name="T32" fmla="*/ 26 w 53"/>
                <a:gd name="T33" fmla="*/ 11 h 75"/>
                <a:gd name="T34" fmla="*/ 13 w 53"/>
                <a:gd name="T35" fmla="*/ 28 h 75"/>
                <a:gd name="T36" fmla="*/ 26 w 53"/>
                <a:gd name="T37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5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7" y="0"/>
                    <a:pt x="29" y="0"/>
                  </a:cubicBezTo>
                  <a:cubicBezTo>
                    <a:pt x="44" y="0"/>
                    <a:pt x="53" y="11"/>
                    <a:pt x="53" y="27"/>
                  </a:cubicBezTo>
                  <a:cubicBezTo>
                    <a:pt x="53" y="44"/>
                    <a:pt x="43" y="55"/>
                    <a:pt x="29" y="55"/>
                  </a:cubicBezTo>
                  <a:cubicBezTo>
                    <a:pt x="18" y="55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4" y="50"/>
                    <a:pt x="14" y="5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"/>
                  </a:lnTo>
                  <a:close/>
                  <a:moveTo>
                    <a:pt x="26" y="44"/>
                  </a:moveTo>
                  <a:cubicBezTo>
                    <a:pt x="34" y="44"/>
                    <a:pt x="40" y="38"/>
                    <a:pt x="40" y="28"/>
                  </a:cubicBezTo>
                  <a:cubicBezTo>
                    <a:pt x="40" y="17"/>
                    <a:pt x="34" y="11"/>
                    <a:pt x="26" y="11"/>
                  </a:cubicBezTo>
                  <a:cubicBezTo>
                    <a:pt x="20" y="11"/>
                    <a:pt x="13" y="16"/>
                    <a:pt x="13" y="28"/>
                  </a:cubicBezTo>
                  <a:cubicBezTo>
                    <a:pt x="13" y="36"/>
                    <a:pt x="18" y="44"/>
                    <a:pt x="26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8323263" y="5029200"/>
              <a:ext cx="246062" cy="233362"/>
            </a:xfrm>
            <a:custGeom>
              <a:avLst/>
              <a:gdLst>
                <a:gd name="T0" fmla="*/ 29 w 58"/>
                <a:gd name="T1" fmla="*/ 0 h 55"/>
                <a:gd name="T2" fmla="*/ 58 w 58"/>
                <a:gd name="T3" fmla="*/ 27 h 55"/>
                <a:gd name="T4" fmla="*/ 29 w 58"/>
                <a:gd name="T5" fmla="*/ 55 h 55"/>
                <a:gd name="T6" fmla="*/ 0 w 58"/>
                <a:gd name="T7" fmla="*/ 27 h 55"/>
                <a:gd name="T8" fmla="*/ 29 w 58"/>
                <a:gd name="T9" fmla="*/ 0 h 55"/>
                <a:gd name="T10" fmla="*/ 29 w 58"/>
                <a:gd name="T11" fmla="*/ 44 h 55"/>
                <a:gd name="T12" fmla="*/ 45 w 58"/>
                <a:gd name="T13" fmla="*/ 27 h 55"/>
                <a:gd name="T14" fmla="*/ 29 w 58"/>
                <a:gd name="T15" fmla="*/ 11 h 55"/>
                <a:gd name="T16" fmla="*/ 13 w 58"/>
                <a:gd name="T17" fmla="*/ 27 h 55"/>
                <a:gd name="T18" fmla="*/ 29 w 58"/>
                <a:gd name="T1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5">
                  <a:moveTo>
                    <a:pt x="29" y="0"/>
                  </a:moveTo>
                  <a:cubicBezTo>
                    <a:pt x="45" y="0"/>
                    <a:pt x="58" y="11"/>
                    <a:pt x="58" y="27"/>
                  </a:cubicBezTo>
                  <a:cubicBezTo>
                    <a:pt x="58" y="44"/>
                    <a:pt x="45" y="55"/>
                    <a:pt x="29" y="55"/>
                  </a:cubicBezTo>
                  <a:cubicBezTo>
                    <a:pt x="13" y="55"/>
                    <a:pt x="0" y="44"/>
                    <a:pt x="0" y="27"/>
                  </a:cubicBezTo>
                  <a:cubicBezTo>
                    <a:pt x="0" y="11"/>
                    <a:pt x="13" y="0"/>
                    <a:pt x="29" y="0"/>
                  </a:cubicBezTo>
                  <a:moveTo>
                    <a:pt x="29" y="44"/>
                  </a:moveTo>
                  <a:cubicBezTo>
                    <a:pt x="38" y="44"/>
                    <a:pt x="45" y="37"/>
                    <a:pt x="45" y="27"/>
                  </a:cubicBezTo>
                  <a:cubicBezTo>
                    <a:pt x="45" y="18"/>
                    <a:pt x="38" y="11"/>
                    <a:pt x="29" y="11"/>
                  </a:cubicBezTo>
                  <a:cubicBezTo>
                    <a:pt x="20" y="11"/>
                    <a:pt x="13" y="18"/>
                    <a:pt x="13" y="27"/>
                  </a:cubicBezTo>
                  <a:cubicBezTo>
                    <a:pt x="13" y="37"/>
                    <a:pt x="20" y="44"/>
                    <a:pt x="29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12188" y="4943475"/>
              <a:ext cx="55562" cy="314325"/>
            </a:xfrm>
            <a:custGeom>
              <a:avLst/>
              <a:gdLst>
                <a:gd name="T0" fmla="*/ 0 w 35"/>
                <a:gd name="T1" fmla="*/ 0 h 198"/>
                <a:gd name="T2" fmla="*/ 35 w 35"/>
                <a:gd name="T3" fmla="*/ 0 h 198"/>
                <a:gd name="T4" fmla="*/ 35 w 35"/>
                <a:gd name="T5" fmla="*/ 32 h 198"/>
                <a:gd name="T6" fmla="*/ 0 w 35"/>
                <a:gd name="T7" fmla="*/ 32 h 198"/>
                <a:gd name="T8" fmla="*/ 0 w 35"/>
                <a:gd name="T9" fmla="*/ 0 h 198"/>
                <a:gd name="T10" fmla="*/ 0 w 35"/>
                <a:gd name="T11" fmla="*/ 57 h 198"/>
                <a:gd name="T12" fmla="*/ 35 w 35"/>
                <a:gd name="T13" fmla="*/ 57 h 198"/>
                <a:gd name="T14" fmla="*/ 35 w 35"/>
                <a:gd name="T15" fmla="*/ 198 h 198"/>
                <a:gd name="T16" fmla="*/ 0 w 35"/>
                <a:gd name="T17" fmla="*/ 198 h 198"/>
                <a:gd name="T18" fmla="*/ 0 w 35"/>
                <a:gd name="T19" fmla="*/ 5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98">
                  <a:moveTo>
                    <a:pt x="0" y="0"/>
                  </a:moveTo>
                  <a:lnTo>
                    <a:pt x="35" y="0"/>
                  </a:lnTo>
                  <a:lnTo>
                    <a:pt x="35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57"/>
                  </a:moveTo>
                  <a:lnTo>
                    <a:pt x="35" y="57"/>
                  </a:lnTo>
                  <a:lnTo>
                    <a:pt x="35" y="198"/>
                  </a:lnTo>
                  <a:lnTo>
                    <a:pt x="0" y="19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8726488" y="5029200"/>
              <a:ext cx="212725" cy="228600"/>
            </a:xfrm>
            <a:custGeom>
              <a:avLst/>
              <a:gdLst>
                <a:gd name="T0" fmla="*/ 0 w 50"/>
                <a:gd name="T1" fmla="*/ 1 h 54"/>
                <a:gd name="T2" fmla="*/ 12 w 50"/>
                <a:gd name="T3" fmla="*/ 1 h 54"/>
                <a:gd name="T4" fmla="*/ 12 w 50"/>
                <a:gd name="T5" fmla="*/ 7 h 54"/>
                <a:gd name="T6" fmla="*/ 12 w 50"/>
                <a:gd name="T7" fmla="*/ 11 h 54"/>
                <a:gd name="T8" fmla="*/ 12 w 50"/>
                <a:gd name="T9" fmla="*/ 11 h 54"/>
                <a:gd name="T10" fmla="*/ 31 w 50"/>
                <a:gd name="T11" fmla="*/ 0 h 54"/>
                <a:gd name="T12" fmla="*/ 50 w 50"/>
                <a:gd name="T13" fmla="*/ 20 h 54"/>
                <a:gd name="T14" fmla="*/ 50 w 50"/>
                <a:gd name="T15" fmla="*/ 54 h 54"/>
                <a:gd name="T16" fmla="*/ 36 w 50"/>
                <a:gd name="T17" fmla="*/ 54 h 54"/>
                <a:gd name="T18" fmla="*/ 36 w 50"/>
                <a:gd name="T19" fmla="*/ 22 h 54"/>
                <a:gd name="T20" fmla="*/ 28 w 50"/>
                <a:gd name="T21" fmla="*/ 12 h 54"/>
                <a:gd name="T22" fmla="*/ 14 w 50"/>
                <a:gd name="T23" fmla="*/ 22 h 54"/>
                <a:gd name="T24" fmla="*/ 13 w 50"/>
                <a:gd name="T25" fmla="*/ 30 h 54"/>
                <a:gd name="T26" fmla="*/ 13 w 50"/>
                <a:gd name="T27" fmla="*/ 54 h 54"/>
                <a:gd name="T28" fmla="*/ 0 w 50"/>
                <a:gd name="T29" fmla="*/ 54 h 54"/>
                <a:gd name="T30" fmla="*/ 0 w 50"/>
                <a:gd name="T3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4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5" y="6"/>
                    <a:pt x="20" y="0"/>
                    <a:pt x="31" y="0"/>
                  </a:cubicBezTo>
                  <a:cubicBezTo>
                    <a:pt x="43" y="0"/>
                    <a:pt x="50" y="6"/>
                    <a:pt x="50" y="2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5" y="12"/>
                    <a:pt x="28" y="12"/>
                  </a:cubicBezTo>
                  <a:cubicBezTo>
                    <a:pt x="21" y="12"/>
                    <a:pt x="16" y="16"/>
                    <a:pt x="14" y="22"/>
                  </a:cubicBezTo>
                  <a:cubicBezTo>
                    <a:pt x="13" y="25"/>
                    <a:pt x="13" y="27"/>
                    <a:pt x="13" y="3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8969375" y="4968875"/>
              <a:ext cx="139700" cy="288925"/>
            </a:xfrm>
            <a:custGeom>
              <a:avLst/>
              <a:gdLst>
                <a:gd name="T0" fmla="*/ 7 w 33"/>
                <a:gd name="T1" fmla="*/ 26 h 68"/>
                <a:gd name="T2" fmla="*/ 0 w 33"/>
                <a:gd name="T3" fmla="*/ 26 h 68"/>
                <a:gd name="T4" fmla="*/ 0 w 33"/>
                <a:gd name="T5" fmla="*/ 16 h 68"/>
                <a:gd name="T6" fmla="*/ 7 w 33"/>
                <a:gd name="T7" fmla="*/ 16 h 68"/>
                <a:gd name="T8" fmla="*/ 7 w 33"/>
                <a:gd name="T9" fmla="*/ 0 h 68"/>
                <a:gd name="T10" fmla="*/ 20 w 33"/>
                <a:gd name="T11" fmla="*/ 0 h 68"/>
                <a:gd name="T12" fmla="*/ 20 w 33"/>
                <a:gd name="T13" fmla="*/ 16 h 68"/>
                <a:gd name="T14" fmla="*/ 32 w 33"/>
                <a:gd name="T15" fmla="*/ 16 h 68"/>
                <a:gd name="T16" fmla="*/ 32 w 33"/>
                <a:gd name="T17" fmla="*/ 26 h 68"/>
                <a:gd name="T18" fmla="*/ 20 w 33"/>
                <a:gd name="T19" fmla="*/ 26 h 68"/>
                <a:gd name="T20" fmla="*/ 20 w 33"/>
                <a:gd name="T21" fmla="*/ 47 h 68"/>
                <a:gd name="T22" fmla="*/ 31 w 33"/>
                <a:gd name="T23" fmla="*/ 57 h 68"/>
                <a:gd name="T24" fmla="*/ 33 w 33"/>
                <a:gd name="T25" fmla="*/ 57 h 68"/>
                <a:gd name="T26" fmla="*/ 33 w 33"/>
                <a:gd name="T27" fmla="*/ 68 h 68"/>
                <a:gd name="T28" fmla="*/ 29 w 33"/>
                <a:gd name="T29" fmla="*/ 68 h 68"/>
                <a:gd name="T30" fmla="*/ 7 w 33"/>
                <a:gd name="T31" fmla="*/ 48 h 68"/>
                <a:gd name="T32" fmla="*/ 7 w 33"/>
                <a:gd name="T33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68">
                  <a:moveTo>
                    <a:pt x="7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55"/>
                    <a:pt x="27" y="57"/>
                    <a:pt x="31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1" y="68"/>
                    <a:pt x="29" y="68"/>
                  </a:cubicBezTo>
                  <a:cubicBezTo>
                    <a:pt x="22" y="68"/>
                    <a:pt x="7" y="66"/>
                    <a:pt x="7" y="48"/>
                  </a:cubicBezTo>
                  <a:lnTo>
                    <a:pt x="7" y="2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9248775" y="4940300"/>
              <a:ext cx="207962" cy="322262"/>
            </a:xfrm>
            <a:custGeom>
              <a:avLst/>
              <a:gdLst>
                <a:gd name="T0" fmla="*/ 7 w 49"/>
                <a:gd name="T1" fmla="*/ 56 h 76"/>
                <a:gd name="T2" fmla="*/ 25 w 49"/>
                <a:gd name="T3" fmla="*/ 64 h 76"/>
                <a:gd name="T4" fmla="*/ 36 w 49"/>
                <a:gd name="T5" fmla="*/ 55 h 76"/>
                <a:gd name="T6" fmla="*/ 1 w 49"/>
                <a:gd name="T7" fmla="*/ 21 h 76"/>
                <a:gd name="T8" fmla="*/ 26 w 49"/>
                <a:gd name="T9" fmla="*/ 0 h 76"/>
                <a:gd name="T10" fmla="*/ 48 w 49"/>
                <a:gd name="T11" fmla="*/ 8 h 76"/>
                <a:gd name="T12" fmla="*/ 42 w 49"/>
                <a:gd name="T13" fmla="*/ 19 h 76"/>
                <a:gd name="T14" fmla="*/ 26 w 49"/>
                <a:gd name="T15" fmla="*/ 12 h 76"/>
                <a:gd name="T16" fmla="*/ 15 w 49"/>
                <a:gd name="T17" fmla="*/ 21 h 76"/>
                <a:gd name="T18" fmla="*/ 49 w 49"/>
                <a:gd name="T19" fmla="*/ 54 h 76"/>
                <a:gd name="T20" fmla="*/ 25 w 49"/>
                <a:gd name="T21" fmla="*/ 76 h 76"/>
                <a:gd name="T22" fmla="*/ 0 w 49"/>
                <a:gd name="T23" fmla="*/ 66 h 76"/>
                <a:gd name="T24" fmla="*/ 7 w 49"/>
                <a:gd name="T25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76">
                  <a:moveTo>
                    <a:pt x="7" y="56"/>
                  </a:moveTo>
                  <a:cubicBezTo>
                    <a:pt x="7" y="56"/>
                    <a:pt x="15" y="64"/>
                    <a:pt x="25" y="64"/>
                  </a:cubicBezTo>
                  <a:cubicBezTo>
                    <a:pt x="31" y="64"/>
                    <a:pt x="36" y="61"/>
                    <a:pt x="36" y="55"/>
                  </a:cubicBezTo>
                  <a:cubicBezTo>
                    <a:pt x="36" y="42"/>
                    <a:pt x="1" y="44"/>
                    <a:pt x="1" y="21"/>
                  </a:cubicBezTo>
                  <a:cubicBezTo>
                    <a:pt x="1" y="9"/>
                    <a:pt x="12" y="0"/>
                    <a:pt x="26" y="0"/>
                  </a:cubicBezTo>
                  <a:cubicBezTo>
                    <a:pt x="40" y="0"/>
                    <a:pt x="48" y="8"/>
                    <a:pt x="48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35" y="12"/>
                    <a:pt x="26" y="12"/>
                  </a:cubicBezTo>
                  <a:cubicBezTo>
                    <a:pt x="20" y="12"/>
                    <a:pt x="15" y="16"/>
                    <a:pt x="15" y="21"/>
                  </a:cubicBezTo>
                  <a:cubicBezTo>
                    <a:pt x="15" y="34"/>
                    <a:pt x="49" y="31"/>
                    <a:pt x="49" y="54"/>
                  </a:cubicBezTo>
                  <a:cubicBezTo>
                    <a:pt x="49" y="66"/>
                    <a:pt x="40" y="76"/>
                    <a:pt x="25" y="76"/>
                  </a:cubicBezTo>
                  <a:cubicBezTo>
                    <a:pt x="9" y="76"/>
                    <a:pt x="0" y="66"/>
                    <a:pt x="0" y="66"/>
                  </a:cubicBezTo>
                  <a:lnTo>
                    <a:pt x="7" y="5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9486900" y="5029200"/>
              <a:ext cx="215900" cy="233362"/>
            </a:xfrm>
            <a:custGeom>
              <a:avLst/>
              <a:gdLst>
                <a:gd name="T0" fmla="*/ 27 w 51"/>
                <a:gd name="T1" fmla="*/ 0 h 55"/>
                <a:gd name="T2" fmla="*/ 51 w 51"/>
                <a:gd name="T3" fmla="*/ 25 h 55"/>
                <a:gd name="T4" fmla="*/ 51 w 51"/>
                <a:gd name="T5" fmla="*/ 30 h 55"/>
                <a:gd name="T6" fmla="*/ 14 w 51"/>
                <a:gd name="T7" fmla="*/ 30 h 55"/>
                <a:gd name="T8" fmla="*/ 30 w 51"/>
                <a:gd name="T9" fmla="*/ 44 h 55"/>
                <a:gd name="T10" fmla="*/ 45 w 51"/>
                <a:gd name="T11" fmla="*/ 38 h 55"/>
                <a:gd name="T12" fmla="*/ 50 w 51"/>
                <a:gd name="T13" fmla="*/ 48 h 55"/>
                <a:gd name="T14" fmla="*/ 29 w 51"/>
                <a:gd name="T15" fmla="*/ 55 h 55"/>
                <a:gd name="T16" fmla="*/ 0 w 51"/>
                <a:gd name="T17" fmla="*/ 27 h 55"/>
                <a:gd name="T18" fmla="*/ 27 w 51"/>
                <a:gd name="T19" fmla="*/ 0 h 55"/>
                <a:gd name="T20" fmla="*/ 38 w 51"/>
                <a:gd name="T21" fmla="*/ 21 h 55"/>
                <a:gd name="T22" fmla="*/ 27 w 51"/>
                <a:gd name="T23" fmla="*/ 10 h 55"/>
                <a:gd name="T24" fmla="*/ 14 w 51"/>
                <a:gd name="T25" fmla="*/ 21 h 55"/>
                <a:gd name="T26" fmla="*/ 38 w 51"/>
                <a:gd name="T2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5">
                  <a:moveTo>
                    <a:pt x="27" y="0"/>
                  </a:moveTo>
                  <a:cubicBezTo>
                    <a:pt x="43" y="0"/>
                    <a:pt x="51" y="11"/>
                    <a:pt x="51" y="25"/>
                  </a:cubicBezTo>
                  <a:cubicBezTo>
                    <a:pt x="51" y="26"/>
                    <a:pt x="51" y="30"/>
                    <a:pt x="5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9"/>
                    <a:pt x="22" y="44"/>
                    <a:pt x="30" y="44"/>
                  </a:cubicBezTo>
                  <a:cubicBezTo>
                    <a:pt x="38" y="44"/>
                    <a:pt x="45" y="38"/>
                    <a:pt x="45" y="3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8"/>
                    <a:pt x="42" y="55"/>
                    <a:pt x="29" y="55"/>
                  </a:cubicBezTo>
                  <a:cubicBezTo>
                    <a:pt x="11" y="55"/>
                    <a:pt x="0" y="42"/>
                    <a:pt x="0" y="27"/>
                  </a:cubicBezTo>
                  <a:cubicBezTo>
                    <a:pt x="0" y="11"/>
                    <a:pt x="12" y="0"/>
                    <a:pt x="27" y="0"/>
                  </a:cubicBezTo>
                  <a:moveTo>
                    <a:pt x="38" y="21"/>
                  </a:moveTo>
                  <a:cubicBezTo>
                    <a:pt x="37" y="14"/>
                    <a:pt x="33" y="10"/>
                    <a:pt x="27" y="10"/>
                  </a:cubicBezTo>
                  <a:cubicBezTo>
                    <a:pt x="20" y="10"/>
                    <a:pt x="16" y="14"/>
                    <a:pt x="14" y="21"/>
                  </a:cubicBezTo>
                  <a:lnTo>
                    <a:pt x="38" y="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9732963" y="5029200"/>
              <a:ext cx="212725" cy="233362"/>
            </a:xfrm>
            <a:custGeom>
              <a:avLst/>
              <a:gdLst>
                <a:gd name="T0" fmla="*/ 29 w 50"/>
                <a:gd name="T1" fmla="*/ 0 h 55"/>
                <a:gd name="T2" fmla="*/ 49 w 50"/>
                <a:gd name="T3" fmla="*/ 7 h 55"/>
                <a:gd name="T4" fmla="*/ 43 w 50"/>
                <a:gd name="T5" fmla="*/ 17 h 55"/>
                <a:gd name="T6" fmla="*/ 29 w 50"/>
                <a:gd name="T7" fmla="*/ 11 h 55"/>
                <a:gd name="T8" fmla="*/ 13 w 50"/>
                <a:gd name="T9" fmla="*/ 27 h 55"/>
                <a:gd name="T10" fmla="*/ 30 w 50"/>
                <a:gd name="T11" fmla="*/ 44 h 55"/>
                <a:gd name="T12" fmla="*/ 45 w 50"/>
                <a:gd name="T13" fmla="*/ 37 h 55"/>
                <a:gd name="T14" fmla="*/ 50 w 50"/>
                <a:gd name="T15" fmla="*/ 46 h 55"/>
                <a:gd name="T16" fmla="*/ 29 w 50"/>
                <a:gd name="T17" fmla="*/ 55 h 55"/>
                <a:gd name="T18" fmla="*/ 0 w 50"/>
                <a:gd name="T19" fmla="*/ 27 h 55"/>
                <a:gd name="T20" fmla="*/ 29 w 5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5">
                  <a:moveTo>
                    <a:pt x="29" y="0"/>
                  </a:moveTo>
                  <a:cubicBezTo>
                    <a:pt x="42" y="0"/>
                    <a:pt x="49" y="7"/>
                    <a:pt x="49" y="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8" y="11"/>
                    <a:pt x="29" y="11"/>
                  </a:cubicBezTo>
                  <a:cubicBezTo>
                    <a:pt x="20" y="11"/>
                    <a:pt x="13" y="18"/>
                    <a:pt x="13" y="27"/>
                  </a:cubicBezTo>
                  <a:cubicBezTo>
                    <a:pt x="13" y="36"/>
                    <a:pt x="20" y="44"/>
                    <a:pt x="30" y="44"/>
                  </a:cubicBezTo>
                  <a:cubicBezTo>
                    <a:pt x="39" y="44"/>
                    <a:pt x="45" y="37"/>
                    <a:pt x="45" y="37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6"/>
                    <a:pt x="43" y="55"/>
                    <a:pt x="29" y="55"/>
                  </a:cubicBezTo>
                  <a:cubicBezTo>
                    <a:pt x="11" y="55"/>
                    <a:pt x="0" y="43"/>
                    <a:pt x="0" y="27"/>
                  </a:cubicBezTo>
                  <a:cubicBezTo>
                    <a:pt x="0" y="12"/>
                    <a:pt x="11" y="0"/>
                    <a:pt x="29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9979025" y="5033963"/>
              <a:ext cx="212725" cy="228600"/>
            </a:xfrm>
            <a:custGeom>
              <a:avLst/>
              <a:gdLst>
                <a:gd name="T0" fmla="*/ 0 w 50"/>
                <a:gd name="T1" fmla="*/ 0 h 54"/>
                <a:gd name="T2" fmla="*/ 13 w 50"/>
                <a:gd name="T3" fmla="*/ 0 h 54"/>
                <a:gd name="T4" fmla="*/ 13 w 50"/>
                <a:gd name="T5" fmla="*/ 31 h 54"/>
                <a:gd name="T6" fmla="*/ 22 w 50"/>
                <a:gd name="T7" fmla="*/ 42 h 54"/>
                <a:gd name="T8" fmla="*/ 36 w 50"/>
                <a:gd name="T9" fmla="*/ 24 h 54"/>
                <a:gd name="T10" fmla="*/ 36 w 50"/>
                <a:gd name="T11" fmla="*/ 0 h 54"/>
                <a:gd name="T12" fmla="*/ 50 w 50"/>
                <a:gd name="T13" fmla="*/ 0 h 54"/>
                <a:gd name="T14" fmla="*/ 50 w 50"/>
                <a:gd name="T15" fmla="*/ 53 h 54"/>
                <a:gd name="T16" fmla="*/ 37 w 50"/>
                <a:gd name="T17" fmla="*/ 53 h 54"/>
                <a:gd name="T18" fmla="*/ 37 w 50"/>
                <a:gd name="T19" fmla="*/ 47 h 54"/>
                <a:gd name="T20" fmla="*/ 37 w 50"/>
                <a:gd name="T21" fmla="*/ 43 h 54"/>
                <a:gd name="T22" fmla="*/ 37 w 50"/>
                <a:gd name="T23" fmla="*/ 43 h 54"/>
                <a:gd name="T24" fmla="*/ 19 w 50"/>
                <a:gd name="T25" fmla="*/ 54 h 54"/>
                <a:gd name="T26" fmla="*/ 0 w 50"/>
                <a:gd name="T27" fmla="*/ 34 h 54"/>
                <a:gd name="T28" fmla="*/ 0 w 50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4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8"/>
                    <a:pt x="15" y="42"/>
                    <a:pt x="22" y="42"/>
                  </a:cubicBezTo>
                  <a:cubicBezTo>
                    <a:pt x="31" y="42"/>
                    <a:pt x="36" y="34"/>
                    <a:pt x="36" y="2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5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4" y="49"/>
                    <a:pt x="28" y="54"/>
                    <a:pt x="19" y="54"/>
                  </a:cubicBezTo>
                  <a:cubicBezTo>
                    <a:pt x="7" y="54"/>
                    <a:pt x="0" y="48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10247313" y="5029200"/>
              <a:ext cx="134937" cy="228600"/>
            </a:xfrm>
            <a:custGeom>
              <a:avLst/>
              <a:gdLst>
                <a:gd name="T0" fmla="*/ 0 w 32"/>
                <a:gd name="T1" fmla="*/ 1 h 54"/>
                <a:gd name="T2" fmla="*/ 13 w 32"/>
                <a:gd name="T3" fmla="*/ 1 h 54"/>
                <a:gd name="T4" fmla="*/ 13 w 32"/>
                <a:gd name="T5" fmla="*/ 10 h 54"/>
                <a:gd name="T6" fmla="*/ 12 w 32"/>
                <a:gd name="T7" fmla="*/ 14 h 54"/>
                <a:gd name="T8" fmla="*/ 13 w 32"/>
                <a:gd name="T9" fmla="*/ 14 h 54"/>
                <a:gd name="T10" fmla="*/ 30 w 32"/>
                <a:gd name="T11" fmla="*/ 0 h 54"/>
                <a:gd name="T12" fmla="*/ 32 w 32"/>
                <a:gd name="T13" fmla="*/ 0 h 54"/>
                <a:gd name="T14" fmla="*/ 32 w 32"/>
                <a:gd name="T15" fmla="*/ 13 h 54"/>
                <a:gd name="T16" fmla="*/ 29 w 32"/>
                <a:gd name="T17" fmla="*/ 13 h 54"/>
                <a:gd name="T18" fmla="*/ 14 w 32"/>
                <a:gd name="T19" fmla="*/ 24 h 54"/>
                <a:gd name="T20" fmla="*/ 13 w 32"/>
                <a:gd name="T21" fmla="*/ 33 h 54"/>
                <a:gd name="T22" fmla="*/ 13 w 32"/>
                <a:gd name="T23" fmla="*/ 54 h 54"/>
                <a:gd name="T24" fmla="*/ 0 w 32"/>
                <a:gd name="T25" fmla="*/ 54 h 54"/>
                <a:gd name="T26" fmla="*/ 0 w 32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4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6"/>
                    <a:pt x="21" y="0"/>
                    <a:pt x="30" y="0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29" y="13"/>
                  </a:cubicBezTo>
                  <a:cubicBezTo>
                    <a:pt x="23" y="13"/>
                    <a:pt x="17" y="16"/>
                    <a:pt x="14" y="24"/>
                  </a:cubicBezTo>
                  <a:cubicBezTo>
                    <a:pt x="14" y="27"/>
                    <a:pt x="13" y="30"/>
                    <a:pt x="13" y="3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10412413" y="4943475"/>
              <a:ext cx="55562" cy="314325"/>
            </a:xfrm>
            <a:custGeom>
              <a:avLst/>
              <a:gdLst>
                <a:gd name="T0" fmla="*/ 0 w 35"/>
                <a:gd name="T1" fmla="*/ 0 h 198"/>
                <a:gd name="T2" fmla="*/ 35 w 35"/>
                <a:gd name="T3" fmla="*/ 0 h 198"/>
                <a:gd name="T4" fmla="*/ 35 w 35"/>
                <a:gd name="T5" fmla="*/ 32 h 198"/>
                <a:gd name="T6" fmla="*/ 0 w 35"/>
                <a:gd name="T7" fmla="*/ 32 h 198"/>
                <a:gd name="T8" fmla="*/ 0 w 35"/>
                <a:gd name="T9" fmla="*/ 0 h 198"/>
                <a:gd name="T10" fmla="*/ 0 w 35"/>
                <a:gd name="T11" fmla="*/ 57 h 198"/>
                <a:gd name="T12" fmla="*/ 35 w 35"/>
                <a:gd name="T13" fmla="*/ 57 h 198"/>
                <a:gd name="T14" fmla="*/ 35 w 35"/>
                <a:gd name="T15" fmla="*/ 198 h 198"/>
                <a:gd name="T16" fmla="*/ 0 w 35"/>
                <a:gd name="T17" fmla="*/ 198 h 198"/>
                <a:gd name="T18" fmla="*/ 0 w 35"/>
                <a:gd name="T19" fmla="*/ 5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98">
                  <a:moveTo>
                    <a:pt x="0" y="0"/>
                  </a:moveTo>
                  <a:lnTo>
                    <a:pt x="35" y="0"/>
                  </a:lnTo>
                  <a:lnTo>
                    <a:pt x="35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0" y="57"/>
                  </a:moveTo>
                  <a:lnTo>
                    <a:pt x="35" y="57"/>
                  </a:lnTo>
                  <a:lnTo>
                    <a:pt x="35" y="198"/>
                  </a:lnTo>
                  <a:lnTo>
                    <a:pt x="0" y="19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0506075" y="4968875"/>
              <a:ext cx="139700" cy="288925"/>
            </a:xfrm>
            <a:custGeom>
              <a:avLst/>
              <a:gdLst>
                <a:gd name="T0" fmla="*/ 7 w 33"/>
                <a:gd name="T1" fmla="*/ 26 h 68"/>
                <a:gd name="T2" fmla="*/ 0 w 33"/>
                <a:gd name="T3" fmla="*/ 26 h 68"/>
                <a:gd name="T4" fmla="*/ 0 w 33"/>
                <a:gd name="T5" fmla="*/ 16 h 68"/>
                <a:gd name="T6" fmla="*/ 7 w 33"/>
                <a:gd name="T7" fmla="*/ 16 h 68"/>
                <a:gd name="T8" fmla="*/ 7 w 33"/>
                <a:gd name="T9" fmla="*/ 0 h 68"/>
                <a:gd name="T10" fmla="*/ 20 w 33"/>
                <a:gd name="T11" fmla="*/ 0 h 68"/>
                <a:gd name="T12" fmla="*/ 20 w 33"/>
                <a:gd name="T13" fmla="*/ 16 h 68"/>
                <a:gd name="T14" fmla="*/ 32 w 33"/>
                <a:gd name="T15" fmla="*/ 16 h 68"/>
                <a:gd name="T16" fmla="*/ 32 w 33"/>
                <a:gd name="T17" fmla="*/ 26 h 68"/>
                <a:gd name="T18" fmla="*/ 20 w 33"/>
                <a:gd name="T19" fmla="*/ 26 h 68"/>
                <a:gd name="T20" fmla="*/ 20 w 33"/>
                <a:gd name="T21" fmla="*/ 47 h 68"/>
                <a:gd name="T22" fmla="*/ 30 w 33"/>
                <a:gd name="T23" fmla="*/ 57 h 68"/>
                <a:gd name="T24" fmla="*/ 33 w 33"/>
                <a:gd name="T25" fmla="*/ 57 h 68"/>
                <a:gd name="T26" fmla="*/ 33 w 33"/>
                <a:gd name="T27" fmla="*/ 68 h 68"/>
                <a:gd name="T28" fmla="*/ 29 w 33"/>
                <a:gd name="T29" fmla="*/ 68 h 68"/>
                <a:gd name="T30" fmla="*/ 7 w 33"/>
                <a:gd name="T31" fmla="*/ 48 h 68"/>
                <a:gd name="T32" fmla="*/ 7 w 33"/>
                <a:gd name="T33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68">
                  <a:moveTo>
                    <a:pt x="7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55"/>
                    <a:pt x="27" y="57"/>
                    <a:pt x="30" y="57"/>
                  </a:cubicBezTo>
                  <a:cubicBezTo>
                    <a:pt x="32" y="57"/>
                    <a:pt x="33" y="57"/>
                    <a:pt x="33" y="5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8"/>
                    <a:pt x="31" y="68"/>
                    <a:pt x="29" y="68"/>
                  </a:cubicBezTo>
                  <a:cubicBezTo>
                    <a:pt x="21" y="68"/>
                    <a:pt x="7" y="66"/>
                    <a:pt x="7" y="48"/>
                  </a:cubicBezTo>
                  <a:lnTo>
                    <a:pt x="7" y="2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0663238" y="5033963"/>
              <a:ext cx="228600" cy="317500"/>
            </a:xfrm>
            <a:custGeom>
              <a:avLst/>
              <a:gdLst>
                <a:gd name="T0" fmla="*/ 5 w 54"/>
                <a:gd name="T1" fmla="*/ 61 h 75"/>
                <a:gd name="T2" fmla="*/ 11 w 54"/>
                <a:gd name="T3" fmla="*/ 64 h 75"/>
                <a:gd name="T4" fmla="*/ 20 w 54"/>
                <a:gd name="T5" fmla="*/ 57 h 75"/>
                <a:gd name="T6" fmla="*/ 22 w 54"/>
                <a:gd name="T7" fmla="*/ 52 h 75"/>
                <a:gd name="T8" fmla="*/ 0 w 54"/>
                <a:gd name="T9" fmla="*/ 0 h 75"/>
                <a:gd name="T10" fmla="*/ 14 w 54"/>
                <a:gd name="T11" fmla="*/ 0 h 75"/>
                <a:gd name="T12" fmla="*/ 26 w 54"/>
                <a:gd name="T13" fmla="*/ 30 h 75"/>
                <a:gd name="T14" fmla="*/ 27 w 54"/>
                <a:gd name="T15" fmla="*/ 38 h 75"/>
                <a:gd name="T16" fmla="*/ 28 w 54"/>
                <a:gd name="T17" fmla="*/ 38 h 75"/>
                <a:gd name="T18" fmla="*/ 29 w 54"/>
                <a:gd name="T19" fmla="*/ 31 h 75"/>
                <a:gd name="T20" fmla="*/ 40 w 54"/>
                <a:gd name="T21" fmla="*/ 0 h 75"/>
                <a:gd name="T22" fmla="*/ 54 w 54"/>
                <a:gd name="T23" fmla="*/ 0 h 75"/>
                <a:gd name="T24" fmla="*/ 31 w 54"/>
                <a:gd name="T25" fmla="*/ 61 h 75"/>
                <a:gd name="T26" fmla="*/ 11 w 54"/>
                <a:gd name="T27" fmla="*/ 75 h 75"/>
                <a:gd name="T28" fmla="*/ 0 w 54"/>
                <a:gd name="T29" fmla="*/ 71 h 75"/>
                <a:gd name="T30" fmla="*/ 5 w 54"/>
                <a:gd name="T3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75">
                  <a:moveTo>
                    <a:pt x="5" y="61"/>
                  </a:moveTo>
                  <a:cubicBezTo>
                    <a:pt x="5" y="61"/>
                    <a:pt x="8" y="64"/>
                    <a:pt x="11" y="64"/>
                  </a:cubicBezTo>
                  <a:cubicBezTo>
                    <a:pt x="14" y="64"/>
                    <a:pt x="18" y="61"/>
                    <a:pt x="20" y="57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3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3"/>
                    <a:pt x="29" y="3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7" y="71"/>
                    <a:pt x="19" y="75"/>
                    <a:pt x="11" y="75"/>
                  </a:cubicBezTo>
                  <a:cubicBezTo>
                    <a:pt x="5" y="75"/>
                    <a:pt x="0" y="71"/>
                    <a:pt x="0" y="71"/>
                  </a:cubicBezTo>
                  <a:lnTo>
                    <a:pt x="5" y="6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8475663" y="5427663"/>
              <a:ext cx="285750" cy="323850"/>
            </a:xfrm>
            <a:custGeom>
              <a:avLst/>
              <a:gdLst>
                <a:gd name="T0" fmla="*/ 38 w 67"/>
                <a:gd name="T1" fmla="*/ 0 h 76"/>
                <a:gd name="T2" fmla="*/ 65 w 67"/>
                <a:gd name="T3" fmla="*/ 10 h 76"/>
                <a:gd name="T4" fmla="*/ 58 w 67"/>
                <a:gd name="T5" fmla="*/ 20 h 76"/>
                <a:gd name="T6" fmla="*/ 38 w 67"/>
                <a:gd name="T7" fmla="*/ 12 h 76"/>
                <a:gd name="T8" fmla="*/ 13 w 67"/>
                <a:gd name="T9" fmla="*/ 37 h 76"/>
                <a:gd name="T10" fmla="*/ 38 w 67"/>
                <a:gd name="T11" fmla="*/ 64 h 76"/>
                <a:gd name="T12" fmla="*/ 60 w 67"/>
                <a:gd name="T13" fmla="*/ 54 h 76"/>
                <a:gd name="T14" fmla="*/ 67 w 67"/>
                <a:gd name="T15" fmla="*/ 64 h 76"/>
                <a:gd name="T16" fmla="*/ 38 w 67"/>
                <a:gd name="T17" fmla="*/ 76 h 76"/>
                <a:gd name="T18" fmla="*/ 0 w 67"/>
                <a:gd name="T19" fmla="*/ 37 h 76"/>
                <a:gd name="T20" fmla="*/ 38 w 67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6">
                  <a:moveTo>
                    <a:pt x="38" y="0"/>
                  </a:moveTo>
                  <a:cubicBezTo>
                    <a:pt x="56" y="0"/>
                    <a:pt x="65" y="10"/>
                    <a:pt x="65" y="1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0" y="12"/>
                    <a:pt x="38" y="12"/>
                  </a:cubicBezTo>
                  <a:cubicBezTo>
                    <a:pt x="23" y="12"/>
                    <a:pt x="13" y="24"/>
                    <a:pt x="13" y="37"/>
                  </a:cubicBezTo>
                  <a:cubicBezTo>
                    <a:pt x="13" y="51"/>
                    <a:pt x="23" y="64"/>
                    <a:pt x="38" y="64"/>
                  </a:cubicBezTo>
                  <a:cubicBezTo>
                    <a:pt x="51" y="64"/>
                    <a:pt x="60" y="54"/>
                    <a:pt x="60" y="5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57" y="76"/>
                    <a:pt x="38" y="76"/>
                  </a:cubicBezTo>
                  <a:cubicBezTo>
                    <a:pt x="15" y="76"/>
                    <a:pt x="0" y="59"/>
                    <a:pt x="0" y="37"/>
                  </a:cubicBezTo>
                  <a:cubicBezTo>
                    <a:pt x="0" y="16"/>
                    <a:pt x="16" y="0"/>
                    <a:pt x="3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8794750" y="5432425"/>
              <a:ext cx="84137" cy="314325"/>
            </a:xfrm>
            <a:custGeom>
              <a:avLst/>
              <a:gdLst>
                <a:gd name="T0" fmla="*/ 0 w 20"/>
                <a:gd name="T1" fmla="*/ 0 h 74"/>
                <a:gd name="T2" fmla="*/ 13 w 20"/>
                <a:gd name="T3" fmla="*/ 0 h 74"/>
                <a:gd name="T4" fmla="*/ 13 w 20"/>
                <a:gd name="T5" fmla="*/ 55 h 74"/>
                <a:gd name="T6" fmla="*/ 18 w 20"/>
                <a:gd name="T7" fmla="*/ 62 h 74"/>
                <a:gd name="T8" fmla="*/ 20 w 20"/>
                <a:gd name="T9" fmla="*/ 62 h 74"/>
                <a:gd name="T10" fmla="*/ 20 w 20"/>
                <a:gd name="T11" fmla="*/ 74 h 74"/>
                <a:gd name="T12" fmla="*/ 16 w 20"/>
                <a:gd name="T13" fmla="*/ 74 h 74"/>
                <a:gd name="T14" fmla="*/ 0 w 20"/>
                <a:gd name="T15" fmla="*/ 57 h 74"/>
                <a:gd name="T16" fmla="*/ 0 w 20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4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5" y="62"/>
                    <a:pt x="18" y="62"/>
                  </a:cubicBezTo>
                  <a:cubicBezTo>
                    <a:pt x="19" y="62"/>
                    <a:pt x="20" y="62"/>
                    <a:pt x="20" y="62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18" y="74"/>
                    <a:pt x="16" y="74"/>
                  </a:cubicBezTo>
                  <a:cubicBezTo>
                    <a:pt x="9" y="74"/>
                    <a:pt x="0" y="72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8896350" y="5513388"/>
              <a:ext cx="250825" cy="238125"/>
            </a:xfrm>
            <a:custGeom>
              <a:avLst/>
              <a:gdLst>
                <a:gd name="T0" fmla="*/ 30 w 59"/>
                <a:gd name="T1" fmla="*/ 0 h 56"/>
                <a:gd name="T2" fmla="*/ 59 w 59"/>
                <a:gd name="T3" fmla="*/ 28 h 56"/>
                <a:gd name="T4" fmla="*/ 30 w 59"/>
                <a:gd name="T5" fmla="*/ 56 h 56"/>
                <a:gd name="T6" fmla="*/ 0 w 59"/>
                <a:gd name="T7" fmla="*/ 28 h 56"/>
                <a:gd name="T8" fmla="*/ 30 w 59"/>
                <a:gd name="T9" fmla="*/ 0 h 56"/>
                <a:gd name="T10" fmla="*/ 30 w 59"/>
                <a:gd name="T11" fmla="*/ 45 h 56"/>
                <a:gd name="T12" fmla="*/ 45 w 59"/>
                <a:gd name="T13" fmla="*/ 28 h 56"/>
                <a:gd name="T14" fmla="*/ 30 w 59"/>
                <a:gd name="T15" fmla="*/ 12 h 56"/>
                <a:gd name="T16" fmla="*/ 14 w 59"/>
                <a:gd name="T17" fmla="*/ 28 h 56"/>
                <a:gd name="T18" fmla="*/ 30 w 59"/>
                <a:gd name="T1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6">
                  <a:moveTo>
                    <a:pt x="30" y="0"/>
                  </a:moveTo>
                  <a:cubicBezTo>
                    <a:pt x="46" y="0"/>
                    <a:pt x="59" y="12"/>
                    <a:pt x="59" y="28"/>
                  </a:cubicBezTo>
                  <a:cubicBezTo>
                    <a:pt x="59" y="44"/>
                    <a:pt x="46" y="56"/>
                    <a:pt x="30" y="56"/>
                  </a:cubicBezTo>
                  <a:cubicBezTo>
                    <a:pt x="13" y="56"/>
                    <a:pt x="0" y="44"/>
                    <a:pt x="0" y="28"/>
                  </a:cubicBezTo>
                  <a:cubicBezTo>
                    <a:pt x="0" y="12"/>
                    <a:pt x="13" y="0"/>
                    <a:pt x="30" y="0"/>
                  </a:cubicBezTo>
                  <a:moveTo>
                    <a:pt x="30" y="45"/>
                  </a:moveTo>
                  <a:cubicBezTo>
                    <a:pt x="38" y="45"/>
                    <a:pt x="45" y="38"/>
                    <a:pt x="45" y="28"/>
                  </a:cubicBezTo>
                  <a:cubicBezTo>
                    <a:pt x="45" y="18"/>
                    <a:pt x="38" y="12"/>
                    <a:pt x="30" y="12"/>
                  </a:cubicBezTo>
                  <a:cubicBezTo>
                    <a:pt x="21" y="12"/>
                    <a:pt x="14" y="18"/>
                    <a:pt x="14" y="28"/>
                  </a:cubicBezTo>
                  <a:cubicBezTo>
                    <a:pt x="14" y="38"/>
                    <a:pt x="21" y="45"/>
                    <a:pt x="30" y="4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9185275" y="5521325"/>
              <a:ext cx="212725" cy="230187"/>
            </a:xfrm>
            <a:custGeom>
              <a:avLst/>
              <a:gdLst>
                <a:gd name="T0" fmla="*/ 0 w 50"/>
                <a:gd name="T1" fmla="*/ 0 h 54"/>
                <a:gd name="T2" fmla="*/ 13 w 50"/>
                <a:gd name="T3" fmla="*/ 0 h 54"/>
                <a:gd name="T4" fmla="*/ 13 w 50"/>
                <a:gd name="T5" fmla="*/ 31 h 54"/>
                <a:gd name="T6" fmla="*/ 21 w 50"/>
                <a:gd name="T7" fmla="*/ 42 h 54"/>
                <a:gd name="T8" fmla="*/ 36 w 50"/>
                <a:gd name="T9" fmla="*/ 24 h 54"/>
                <a:gd name="T10" fmla="*/ 36 w 50"/>
                <a:gd name="T11" fmla="*/ 0 h 54"/>
                <a:gd name="T12" fmla="*/ 50 w 50"/>
                <a:gd name="T13" fmla="*/ 0 h 54"/>
                <a:gd name="T14" fmla="*/ 50 w 50"/>
                <a:gd name="T15" fmla="*/ 53 h 54"/>
                <a:gd name="T16" fmla="*/ 37 w 50"/>
                <a:gd name="T17" fmla="*/ 53 h 54"/>
                <a:gd name="T18" fmla="*/ 37 w 50"/>
                <a:gd name="T19" fmla="*/ 47 h 54"/>
                <a:gd name="T20" fmla="*/ 37 w 50"/>
                <a:gd name="T21" fmla="*/ 43 h 54"/>
                <a:gd name="T22" fmla="*/ 37 w 50"/>
                <a:gd name="T23" fmla="*/ 43 h 54"/>
                <a:gd name="T24" fmla="*/ 18 w 50"/>
                <a:gd name="T25" fmla="*/ 54 h 54"/>
                <a:gd name="T26" fmla="*/ 0 w 50"/>
                <a:gd name="T27" fmla="*/ 34 h 54"/>
                <a:gd name="T28" fmla="*/ 0 w 50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4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8"/>
                    <a:pt x="15" y="42"/>
                    <a:pt x="21" y="42"/>
                  </a:cubicBezTo>
                  <a:cubicBezTo>
                    <a:pt x="31" y="42"/>
                    <a:pt x="36" y="33"/>
                    <a:pt x="36" y="2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5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4" y="48"/>
                    <a:pt x="27" y="54"/>
                    <a:pt x="18" y="54"/>
                  </a:cubicBezTo>
                  <a:cubicBezTo>
                    <a:pt x="7" y="54"/>
                    <a:pt x="0" y="48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9440863" y="5432425"/>
              <a:ext cx="223837" cy="319087"/>
            </a:xfrm>
            <a:custGeom>
              <a:avLst/>
              <a:gdLst>
                <a:gd name="T0" fmla="*/ 24 w 53"/>
                <a:gd name="T1" fmla="*/ 19 h 75"/>
                <a:gd name="T2" fmla="*/ 39 w 53"/>
                <a:gd name="T3" fmla="*/ 26 h 75"/>
                <a:gd name="T4" fmla="*/ 39 w 53"/>
                <a:gd name="T5" fmla="*/ 26 h 75"/>
                <a:gd name="T6" fmla="*/ 39 w 53"/>
                <a:gd name="T7" fmla="*/ 23 h 75"/>
                <a:gd name="T8" fmla="*/ 39 w 53"/>
                <a:gd name="T9" fmla="*/ 0 h 75"/>
                <a:gd name="T10" fmla="*/ 53 w 53"/>
                <a:gd name="T11" fmla="*/ 0 h 75"/>
                <a:gd name="T12" fmla="*/ 53 w 53"/>
                <a:gd name="T13" fmla="*/ 74 h 75"/>
                <a:gd name="T14" fmla="*/ 40 w 53"/>
                <a:gd name="T15" fmla="*/ 74 h 75"/>
                <a:gd name="T16" fmla="*/ 40 w 53"/>
                <a:gd name="T17" fmla="*/ 69 h 75"/>
                <a:gd name="T18" fmla="*/ 40 w 53"/>
                <a:gd name="T19" fmla="*/ 66 h 75"/>
                <a:gd name="T20" fmla="*/ 40 w 53"/>
                <a:gd name="T21" fmla="*/ 66 h 75"/>
                <a:gd name="T22" fmla="*/ 23 w 53"/>
                <a:gd name="T23" fmla="*/ 75 h 75"/>
                <a:gd name="T24" fmla="*/ 0 w 53"/>
                <a:gd name="T25" fmla="*/ 47 h 75"/>
                <a:gd name="T26" fmla="*/ 24 w 53"/>
                <a:gd name="T27" fmla="*/ 19 h 75"/>
                <a:gd name="T28" fmla="*/ 26 w 53"/>
                <a:gd name="T29" fmla="*/ 64 h 75"/>
                <a:gd name="T30" fmla="*/ 40 w 53"/>
                <a:gd name="T31" fmla="*/ 47 h 75"/>
                <a:gd name="T32" fmla="*/ 27 w 53"/>
                <a:gd name="T33" fmla="*/ 31 h 75"/>
                <a:gd name="T34" fmla="*/ 13 w 53"/>
                <a:gd name="T35" fmla="*/ 47 h 75"/>
                <a:gd name="T36" fmla="*/ 26 w 53"/>
                <a:gd name="T37" fmla="*/ 6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5">
                  <a:moveTo>
                    <a:pt x="24" y="19"/>
                  </a:moveTo>
                  <a:cubicBezTo>
                    <a:pt x="36" y="19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7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36" y="75"/>
                    <a:pt x="23" y="75"/>
                  </a:cubicBezTo>
                  <a:cubicBezTo>
                    <a:pt x="9" y="75"/>
                    <a:pt x="0" y="64"/>
                    <a:pt x="0" y="47"/>
                  </a:cubicBezTo>
                  <a:cubicBezTo>
                    <a:pt x="0" y="30"/>
                    <a:pt x="10" y="19"/>
                    <a:pt x="24" y="19"/>
                  </a:cubicBezTo>
                  <a:moveTo>
                    <a:pt x="26" y="64"/>
                  </a:moveTo>
                  <a:cubicBezTo>
                    <a:pt x="33" y="64"/>
                    <a:pt x="40" y="59"/>
                    <a:pt x="40" y="47"/>
                  </a:cubicBezTo>
                  <a:cubicBezTo>
                    <a:pt x="40" y="39"/>
                    <a:pt x="35" y="31"/>
                    <a:pt x="27" y="31"/>
                  </a:cubicBezTo>
                  <a:cubicBezTo>
                    <a:pt x="19" y="31"/>
                    <a:pt x="13" y="37"/>
                    <a:pt x="13" y="47"/>
                  </a:cubicBezTo>
                  <a:cubicBezTo>
                    <a:pt x="13" y="57"/>
                    <a:pt x="19" y="64"/>
                    <a:pt x="26" y="6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8302625" y="2382838"/>
              <a:ext cx="1549400" cy="1771650"/>
            </a:xfrm>
            <a:custGeom>
              <a:avLst/>
              <a:gdLst>
                <a:gd name="T0" fmla="*/ 34 w 976"/>
                <a:gd name="T1" fmla="*/ 816 h 1116"/>
                <a:gd name="T2" fmla="*/ 34 w 976"/>
                <a:gd name="T3" fmla="*/ 300 h 1116"/>
                <a:gd name="T4" fmla="*/ 487 w 976"/>
                <a:gd name="T5" fmla="*/ 40 h 1116"/>
                <a:gd name="T6" fmla="*/ 941 w 976"/>
                <a:gd name="T7" fmla="*/ 300 h 1116"/>
                <a:gd name="T8" fmla="*/ 941 w 976"/>
                <a:gd name="T9" fmla="*/ 816 h 1116"/>
                <a:gd name="T10" fmla="*/ 487 w 976"/>
                <a:gd name="T11" fmla="*/ 1076 h 1116"/>
                <a:gd name="T12" fmla="*/ 34 w 976"/>
                <a:gd name="T13" fmla="*/ 816 h 1116"/>
                <a:gd name="T14" fmla="*/ 487 w 976"/>
                <a:gd name="T15" fmla="*/ 0 h 1116"/>
                <a:gd name="T16" fmla="*/ 0 w 976"/>
                <a:gd name="T17" fmla="*/ 278 h 1116"/>
                <a:gd name="T18" fmla="*/ 0 w 976"/>
                <a:gd name="T19" fmla="*/ 837 h 1116"/>
                <a:gd name="T20" fmla="*/ 487 w 976"/>
                <a:gd name="T21" fmla="*/ 1116 h 1116"/>
                <a:gd name="T22" fmla="*/ 976 w 976"/>
                <a:gd name="T23" fmla="*/ 837 h 1116"/>
                <a:gd name="T24" fmla="*/ 976 w 976"/>
                <a:gd name="T25" fmla="*/ 278 h 1116"/>
                <a:gd name="T26" fmla="*/ 487 w 976"/>
                <a:gd name="T27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6" h="1116">
                  <a:moveTo>
                    <a:pt x="34" y="816"/>
                  </a:moveTo>
                  <a:lnTo>
                    <a:pt x="34" y="300"/>
                  </a:lnTo>
                  <a:lnTo>
                    <a:pt x="487" y="40"/>
                  </a:lnTo>
                  <a:lnTo>
                    <a:pt x="941" y="300"/>
                  </a:lnTo>
                  <a:lnTo>
                    <a:pt x="941" y="816"/>
                  </a:lnTo>
                  <a:lnTo>
                    <a:pt x="487" y="1076"/>
                  </a:lnTo>
                  <a:lnTo>
                    <a:pt x="34" y="816"/>
                  </a:lnTo>
                  <a:close/>
                  <a:moveTo>
                    <a:pt x="487" y="0"/>
                  </a:moveTo>
                  <a:lnTo>
                    <a:pt x="0" y="278"/>
                  </a:lnTo>
                  <a:lnTo>
                    <a:pt x="0" y="837"/>
                  </a:lnTo>
                  <a:lnTo>
                    <a:pt x="487" y="1116"/>
                  </a:lnTo>
                  <a:lnTo>
                    <a:pt x="976" y="837"/>
                  </a:lnTo>
                  <a:lnTo>
                    <a:pt x="976" y="278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009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8539163" y="2859088"/>
              <a:ext cx="1074737" cy="852487"/>
            </a:xfrm>
            <a:custGeom>
              <a:avLst/>
              <a:gdLst>
                <a:gd name="T0" fmla="*/ 249 w 253"/>
                <a:gd name="T1" fmla="*/ 120 h 201"/>
                <a:gd name="T2" fmla="*/ 217 w 253"/>
                <a:gd name="T3" fmla="*/ 163 h 201"/>
                <a:gd name="T4" fmla="*/ 217 w 253"/>
                <a:gd name="T5" fmla="*/ 148 h 201"/>
                <a:gd name="T6" fmla="*/ 237 w 253"/>
                <a:gd name="T7" fmla="*/ 118 h 201"/>
                <a:gd name="T8" fmla="*/ 202 w 253"/>
                <a:gd name="T9" fmla="*/ 72 h 201"/>
                <a:gd name="T10" fmla="*/ 202 w 253"/>
                <a:gd name="T11" fmla="*/ 66 h 201"/>
                <a:gd name="T12" fmla="*/ 149 w 253"/>
                <a:gd name="T13" fmla="*/ 13 h 201"/>
                <a:gd name="T14" fmla="*/ 99 w 253"/>
                <a:gd name="T15" fmla="*/ 48 h 201"/>
                <a:gd name="T16" fmla="*/ 78 w 253"/>
                <a:gd name="T17" fmla="*/ 38 h 201"/>
                <a:gd name="T18" fmla="*/ 77 w 253"/>
                <a:gd name="T19" fmla="*/ 38 h 201"/>
                <a:gd name="T20" fmla="*/ 51 w 253"/>
                <a:gd name="T21" fmla="*/ 61 h 201"/>
                <a:gd name="T22" fmla="*/ 52 w 253"/>
                <a:gd name="T23" fmla="*/ 72 h 201"/>
                <a:gd name="T24" fmla="*/ 16 w 253"/>
                <a:gd name="T25" fmla="*/ 118 h 201"/>
                <a:gd name="T26" fmla="*/ 59 w 253"/>
                <a:gd name="T27" fmla="*/ 155 h 201"/>
                <a:gd name="T28" fmla="*/ 126 w 253"/>
                <a:gd name="T29" fmla="*/ 155 h 201"/>
                <a:gd name="T30" fmla="*/ 126 w 253"/>
                <a:gd name="T31" fmla="*/ 168 h 201"/>
                <a:gd name="T32" fmla="*/ 59 w 253"/>
                <a:gd name="T33" fmla="*/ 168 h 201"/>
                <a:gd name="T34" fmla="*/ 3 w 253"/>
                <a:gd name="T35" fmla="*/ 119 h 201"/>
                <a:gd name="T36" fmla="*/ 38 w 253"/>
                <a:gd name="T37" fmla="*/ 62 h 201"/>
                <a:gd name="T38" fmla="*/ 38 w 253"/>
                <a:gd name="T39" fmla="*/ 60 h 201"/>
                <a:gd name="T40" fmla="*/ 76 w 253"/>
                <a:gd name="T41" fmla="*/ 25 h 201"/>
                <a:gd name="T42" fmla="*/ 78 w 253"/>
                <a:gd name="T43" fmla="*/ 25 h 201"/>
                <a:gd name="T44" fmla="*/ 95 w 253"/>
                <a:gd name="T45" fmla="*/ 29 h 201"/>
                <a:gd name="T46" fmla="*/ 149 w 253"/>
                <a:gd name="T47" fmla="*/ 0 h 201"/>
                <a:gd name="T48" fmla="*/ 215 w 253"/>
                <a:gd name="T49" fmla="*/ 62 h 201"/>
                <a:gd name="T50" fmla="*/ 249 w 253"/>
                <a:gd name="T51" fmla="*/ 120 h 201"/>
                <a:gd name="T52" fmla="*/ 139 w 253"/>
                <a:gd name="T53" fmla="*/ 134 h 201"/>
                <a:gd name="T54" fmla="*/ 139 w 253"/>
                <a:gd name="T55" fmla="*/ 168 h 201"/>
                <a:gd name="T56" fmla="*/ 172 w 253"/>
                <a:gd name="T57" fmla="*/ 201 h 201"/>
                <a:gd name="T58" fmla="*/ 204 w 253"/>
                <a:gd name="T59" fmla="*/ 168 h 201"/>
                <a:gd name="T60" fmla="*/ 204 w 253"/>
                <a:gd name="T61" fmla="*/ 134 h 201"/>
                <a:gd name="T62" fmla="*/ 172 w 253"/>
                <a:gd name="T63" fmla="*/ 116 h 201"/>
                <a:gd name="T64" fmla="*/ 139 w 253"/>
                <a:gd name="T65" fmla="*/ 13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3" h="201">
                  <a:moveTo>
                    <a:pt x="249" y="120"/>
                  </a:moveTo>
                  <a:cubicBezTo>
                    <a:pt x="247" y="139"/>
                    <a:pt x="235" y="155"/>
                    <a:pt x="217" y="163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28" y="142"/>
                    <a:pt x="235" y="131"/>
                    <a:pt x="237" y="118"/>
                  </a:cubicBezTo>
                  <a:cubicBezTo>
                    <a:pt x="239" y="95"/>
                    <a:pt x="223" y="76"/>
                    <a:pt x="202" y="72"/>
                  </a:cubicBezTo>
                  <a:cubicBezTo>
                    <a:pt x="202" y="70"/>
                    <a:pt x="202" y="68"/>
                    <a:pt x="202" y="66"/>
                  </a:cubicBezTo>
                  <a:cubicBezTo>
                    <a:pt x="202" y="37"/>
                    <a:pt x="178" y="13"/>
                    <a:pt x="149" y="13"/>
                  </a:cubicBezTo>
                  <a:cubicBezTo>
                    <a:pt x="126" y="13"/>
                    <a:pt x="106" y="28"/>
                    <a:pt x="99" y="48"/>
                  </a:cubicBezTo>
                  <a:cubicBezTo>
                    <a:pt x="94" y="42"/>
                    <a:pt x="86" y="38"/>
                    <a:pt x="78" y="38"/>
                  </a:cubicBezTo>
                  <a:cubicBezTo>
                    <a:pt x="78" y="38"/>
                    <a:pt x="77" y="38"/>
                    <a:pt x="77" y="38"/>
                  </a:cubicBezTo>
                  <a:cubicBezTo>
                    <a:pt x="64" y="39"/>
                    <a:pt x="53" y="49"/>
                    <a:pt x="51" y="61"/>
                  </a:cubicBezTo>
                  <a:cubicBezTo>
                    <a:pt x="51" y="65"/>
                    <a:pt x="51" y="68"/>
                    <a:pt x="52" y="72"/>
                  </a:cubicBezTo>
                  <a:cubicBezTo>
                    <a:pt x="30" y="74"/>
                    <a:pt x="13" y="95"/>
                    <a:pt x="16" y="118"/>
                  </a:cubicBezTo>
                  <a:cubicBezTo>
                    <a:pt x="18" y="139"/>
                    <a:pt x="37" y="155"/>
                    <a:pt x="59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68"/>
                    <a:pt x="126" y="168"/>
                    <a:pt x="126" y="16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30" y="168"/>
                    <a:pt x="6" y="147"/>
                    <a:pt x="3" y="119"/>
                  </a:cubicBezTo>
                  <a:cubicBezTo>
                    <a:pt x="0" y="93"/>
                    <a:pt x="15" y="70"/>
                    <a:pt x="38" y="62"/>
                  </a:cubicBezTo>
                  <a:cubicBezTo>
                    <a:pt x="38" y="61"/>
                    <a:pt x="38" y="60"/>
                    <a:pt x="38" y="60"/>
                  </a:cubicBezTo>
                  <a:cubicBezTo>
                    <a:pt x="41" y="41"/>
                    <a:pt x="57" y="26"/>
                    <a:pt x="76" y="25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84" y="25"/>
                    <a:pt x="89" y="26"/>
                    <a:pt x="95" y="29"/>
                  </a:cubicBezTo>
                  <a:cubicBezTo>
                    <a:pt x="107" y="11"/>
                    <a:pt x="127" y="0"/>
                    <a:pt x="149" y="0"/>
                  </a:cubicBezTo>
                  <a:cubicBezTo>
                    <a:pt x="184" y="0"/>
                    <a:pt x="213" y="28"/>
                    <a:pt x="215" y="62"/>
                  </a:cubicBezTo>
                  <a:cubicBezTo>
                    <a:pt x="238" y="71"/>
                    <a:pt x="253" y="95"/>
                    <a:pt x="249" y="120"/>
                  </a:cubicBezTo>
                  <a:moveTo>
                    <a:pt x="139" y="134"/>
                  </a:moveTo>
                  <a:cubicBezTo>
                    <a:pt x="139" y="168"/>
                    <a:pt x="139" y="168"/>
                    <a:pt x="139" y="168"/>
                  </a:cubicBezTo>
                  <a:cubicBezTo>
                    <a:pt x="139" y="190"/>
                    <a:pt x="172" y="201"/>
                    <a:pt x="172" y="201"/>
                  </a:cubicBezTo>
                  <a:cubicBezTo>
                    <a:pt x="172" y="201"/>
                    <a:pt x="204" y="190"/>
                    <a:pt x="204" y="168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172" y="116"/>
                    <a:pt x="172" y="116"/>
                    <a:pt x="172" y="116"/>
                  </a:cubicBezTo>
                  <a:lnTo>
                    <a:pt x="139" y="134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116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315700" cy="387798"/>
          </a:xfrm>
        </p:spPr>
        <p:txBody>
          <a:bodyPr/>
          <a:lstStyle/>
          <a:p>
            <a:r>
              <a:rPr lang="ru-RU" dirty="0" smtClean="0"/>
              <a:t>Веб-интерфейс упрощает работу </a:t>
            </a:r>
            <a:r>
              <a:rPr lang="en-US" dirty="0" smtClean="0"/>
              <a:t>IT</a:t>
            </a:r>
            <a:r>
              <a:rPr lang="ru-RU" dirty="0" smtClean="0"/>
              <a:t>-администратора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76" y="908541"/>
            <a:ext cx="9878531" cy="527707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740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31603"/>
            <a:ext cx="11315700" cy="387798"/>
          </a:xfrm>
        </p:spPr>
        <p:txBody>
          <a:bodyPr/>
          <a:lstStyle/>
          <a:p>
            <a:r>
              <a:rPr lang="ru-RU" dirty="0" smtClean="0"/>
              <a:t>Сравнение уровней решения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6050" y="1734774"/>
            <a:ext cx="5257800" cy="494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500"/>
              </a:spcBef>
              <a:spcAft>
                <a:spcPts val="1400"/>
              </a:spcAft>
            </a:pPr>
            <a:r>
              <a:rPr lang="ru-RU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Уровень </a:t>
            </a:r>
            <a:r>
              <a:rPr lang="en-US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Plus</a:t>
            </a:r>
            <a:r>
              <a:rPr lang="ru-RU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 включает</a:t>
            </a:r>
            <a:r>
              <a:rPr lang="en-US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:</a:t>
            </a:r>
          </a:p>
          <a:p>
            <a:pPr>
              <a:spcBef>
                <a:spcPts val="500"/>
              </a:spcBef>
              <a:spcAft>
                <a:spcPts val="1400"/>
              </a:spcAft>
            </a:pPr>
            <a:r>
              <a:rPr lang="ru-RU" sz="1600" b="1" dirty="0" smtClean="0">
                <a:latin typeface="Museo Sans Cyrl 700" panose="02000000000000000000" pitchFamily="50" charset="-52"/>
              </a:rPr>
              <a:t>Контроль устройств</a:t>
            </a:r>
            <a:r>
              <a:rPr lang="en-US" sz="1600" b="1" dirty="0" smtClean="0">
                <a:latin typeface="Museo Sans Cyrl 700" panose="02000000000000000000" pitchFamily="50" charset="-52"/>
              </a:rPr>
              <a:t/>
            </a:r>
            <a:br>
              <a:rPr lang="en-US" sz="1600" b="1" dirty="0" smtClean="0">
                <a:latin typeface="Museo Sans Cyrl 700" panose="02000000000000000000" pitchFamily="50" charset="-5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онтроль доступа к внешним и съемным устройствам, подключенным к компьютеру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 </a:t>
            </a:r>
          </a:p>
          <a:p>
            <a:pPr>
              <a:spcBef>
                <a:spcPts val="500"/>
              </a:spcBef>
              <a:spcAft>
                <a:spcPts val="1400"/>
              </a:spcAft>
            </a:pPr>
            <a:r>
              <a:rPr lang="ru-RU" sz="1600" b="1" dirty="0" smtClean="0">
                <a:latin typeface="Museo Sans Cyrl 700" panose="02000000000000000000" pitchFamily="50" charset="-52"/>
              </a:rPr>
              <a:t>Веб-Контроль</a:t>
            </a:r>
            <a:r>
              <a:rPr lang="en-US" sz="1600" b="1" dirty="0" smtClean="0">
                <a:latin typeface="Museo Sans Cyrl 700" panose="02000000000000000000" pitchFamily="50" charset="-52"/>
              </a:rPr>
              <a:t/>
            </a:r>
            <a:br>
              <a:rPr lang="en-US" sz="1600" b="1" dirty="0" smtClean="0">
                <a:latin typeface="Museo Sans Cyrl 700" panose="02000000000000000000" pitchFamily="50" charset="-5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Контроль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доступа к веб-сайтам в зависимости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от их содержания и расположения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>
              <a:spcBef>
                <a:spcPts val="500"/>
              </a:spcBef>
              <a:spcAft>
                <a:spcPts val="1400"/>
              </a:spcAft>
            </a:pPr>
            <a:r>
              <a:rPr lang="ru-RU" sz="1600" b="1" dirty="0" smtClean="0">
                <a:latin typeface="Museo Sans Cyrl 700" panose="02000000000000000000" pitchFamily="50" charset="-52"/>
              </a:rPr>
              <a:t>Управление установкой исправлений</a:t>
            </a:r>
            <a:r>
              <a:rPr lang="en-US" sz="1600" b="1" dirty="0" smtClean="0">
                <a:latin typeface="Museo Sans Cyrl 700" panose="02000000000000000000" pitchFamily="50" charset="-52"/>
              </a:rPr>
              <a:t/>
            </a:r>
            <a:br>
              <a:rPr lang="en-US" sz="1600" b="1" dirty="0" smtClean="0">
                <a:latin typeface="Museo Sans Cyrl 700" panose="02000000000000000000" pitchFamily="50" charset="-52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даленное управление установкой обновлений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 исправлений на корпоративных устройствах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>
              <a:spcBef>
                <a:spcPts val="500"/>
              </a:spcBef>
              <a:spcAft>
                <a:spcPts val="1400"/>
              </a:spcAft>
            </a:pPr>
            <a:r>
              <a:rPr lang="ru-RU" sz="1600" b="1" dirty="0" smtClean="0">
                <a:latin typeface="Museo Sans Cyrl 700" panose="02000000000000000000" pitchFamily="50" charset="-52"/>
              </a:rPr>
              <a:t>Управление шифрованием</a:t>
            </a:r>
            <a:r>
              <a:rPr lang="en-US" sz="1600" b="1" dirty="0" smtClean="0">
                <a:latin typeface="Museo Sans Cyrl 700" panose="02000000000000000000" pitchFamily="50" charset="-52"/>
              </a:rPr>
              <a:t/>
            </a:r>
            <a:br>
              <a:rPr lang="en-US" sz="1600" b="1" dirty="0" smtClean="0">
                <a:latin typeface="Museo Sans Cyrl 7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Удаленное шифрование устройств сотрудников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 помощью встроенного шифрования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Windows (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BitLocker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)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 и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Mac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OS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FileVault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>
              <a:spcBef>
                <a:spcPts val="500"/>
              </a:spcBef>
              <a:spcAft>
                <a:spcPts val="1400"/>
              </a:spcAft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80071"/>
              </p:ext>
            </p:extLst>
          </p:nvPr>
        </p:nvGraphicFramePr>
        <p:xfrm>
          <a:off x="434975" y="1565154"/>
          <a:ext cx="5499099" cy="45714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74925">
                  <a:extLst>
                    <a:ext uri="{9D8B030D-6E8A-4147-A177-3AD203B41FA5}">
                      <a16:colId xmlns="" xmlns:a16="http://schemas.microsoft.com/office/drawing/2014/main" val="1889120004"/>
                    </a:ext>
                  </a:extLst>
                </a:gridCol>
                <a:gridCol w="1466850">
                  <a:extLst>
                    <a:ext uri="{9D8B030D-6E8A-4147-A177-3AD203B41FA5}">
                      <a16:colId xmlns="" xmlns:a16="http://schemas.microsoft.com/office/drawing/2014/main" val="446422239"/>
                    </a:ext>
                  </a:extLst>
                </a:gridCol>
                <a:gridCol w="1457324">
                  <a:extLst>
                    <a:ext uri="{9D8B030D-6E8A-4147-A177-3AD203B41FA5}">
                      <a16:colId xmlns="" xmlns:a16="http://schemas.microsoft.com/office/drawing/2014/main" val="1858729718"/>
                    </a:ext>
                  </a:extLst>
                </a:gridCol>
              </a:tblGrid>
              <a:tr h="651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Museo Sans Cyrl 700" panose="02000000000000000000" pitchFamily="50" charset="-52"/>
                        </a:rPr>
                        <a:t>Kaspersky</a:t>
                      </a:r>
                      <a:br>
                        <a:rPr lang="en-US" sz="1000" dirty="0" smtClean="0">
                          <a:effectLst/>
                          <a:latin typeface="Museo Sans Cyrl 700" panose="02000000000000000000" pitchFamily="50" charset="-52"/>
                        </a:rPr>
                      </a:br>
                      <a:r>
                        <a:rPr lang="en-US" sz="1000" dirty="0" smtClean="0">
                          <a:effectLst/>
                          <a:latin typeface="Museo Sans Cyrl 700" panose="02000000000000000000" pitchFamily="50" charset="-52"/>
                        </a:rPr>
                        <a:t>Endpoint </a:t>
                      </a:r>
                      <a:r>
                        <a:rPr lang="en-US" sz="1000" dirty="0">
                          <a:effectLst/>
                          <a:latin typeface="Museo Sans Cyrl 700" panose="02000000000000000000" pitchFamily="50" charset="-52"/>
                        </a:rPr>
                        <a:t>Security</a:t>
                      </a:r>
                      <a:br>
                        <a:rPr lang="en-US" sz="1000" dirty="0">
                          <a:effectLst/>
                          <a:latin typeface="Museo Sans Cyrl 700" panose="02000000000000000000" pitchFamily="50" charset="-52"/>
                        </a:rPr>
                      </a:br>
                      <a:r>
                        <a:rPr lang="en-US" sz="1000" dirty="0">
                          <a:effectLst/>
                          <a:latin typeface="Museo Sans Cyrl 700" panose="02000000000000000000" pitchFamily="50" charset="-52"/>
                        </a:rPr>
                        <a:t>Cloud </a:t>
                      </a:r>
                      <a:endParaRPr lang="ru-RU" sz="1000" dirty="0">
                        <a:effectLst/>
                        <a:latin typeface="Museo Sans Cyrl 7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Museo Sans Cyrl 700" panose="02000000000000000000" pitchFamily="50" charset="-52"/>
                        </a:rPr>
                        <a:t>Kaspersky</a:t>
                      </a:r>
                      <a:br>
                        <a:rPr lang="en-US" sz="1000" dirty="0" smtClean="0">
                          <a:effectLst/>
                          <a:latin typeface="Museo Sans Cyrl 700" panose="02000000000000000000" pitchFamily="50" charset="-52"/>
                        </a:rPr>
                      </a:br>
                      <a:r>
                        <a:rPr lang="en-US" sz="1000" dirty="0" smtClean="0">
                          <a:effectLst/>
                          <a:latin typeface="Museo Sans Cyrl 700" panose="02000000000000000000" pitchFamily="50" charset="-52"/>
                        </a:rPr>
                        <a:t>Endpoint </a:t>
                      </a:r>
                      <a:r>
                        <a:rPr lang="en-US" sz="1000" dirty="0">
                          <a:effectLst/>
                          <a:latin typeface="Museo Sans Cyrl 700" panose="02000000000000000000" pitchFamily="50" charset="-52"/>
                        </a:rPr>
                        <a:t>Security</a:t>
                      </a:r>
                      <a:br>
                        <a:rPr lang="en-US" sz="1000" dirty="0">
                          <a:effectLst/>
                          <a:latin typeface="Museo Sans Cyrl 700" panose="02000000000000000000" pitchFamily="50" charset="-52"/>
                        </a:rPr>
                      </a:br>
                      <a:r>
                        <a:rPr lang="fr-FR" sz="1000" dirty="0">
                          <a:effectLst/>
                          <a:latin typeface="Museo Sans Cyrl 700" panose="02000000000000000000" pitchFamily="50" charset="-52"/>
                        </a:rPr>
                        <a:t>Cloud Plus </a:t>
                      </a:r>
                      <a:endParaRPr lang="ru-RU" sz="1000" dirty="0">
                        <a:effectLst/>
                        <a:latin typeface="Museo Sans Cyrl 7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627095"/>
                  </a:ext>
                </a:extLst>
              </a:tr>
              <a:tr h="28558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Museo Sans Cyrl 300" panose="02000000000000000000" pitchFamily="50" charset="-52"/>
                        </a:rPr>
                        <a:t>БЕЗОПАСНОСТЬ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7352955"/>
                  </a:ext>
                </a:extLst>
              </a:tr>
              <a:tr h="431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Защита от почтовых, файловых </a:t>
                      </a:r>
                      <a:b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</a:b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и веб-угроз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085610"/>
                  </a:ext>
                </a:extLst>
              </a:tr>
              <a:tr h="267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  <a:ea typeface="+mn-ea"/>
                          <a:cs typeface="+mn-cs"/>
                        </a:rPr>
                        <a:t>Сетевой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  <a:ea typeface="+mn-ea"/>
                          <a:cs typeface="+mn-cs"/>
                        </a:rPr>
                        <a:t> экран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8562065"/>
                  </a:ext>
                </a:extLst>
              </a:tr>
              <a:tr h="267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Защита от сетевых атак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9181836"/>
                  </a:ext>
                </a:extLst>
              </a:tr>
              <a:tr h="431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Защита от шифровальщиков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 </a:t>
                      </a:r>
                      <a:b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</a:b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и эксплойтов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8309943"/>
                  </a:ext>
                </a:extLst>
              </a:tr>
              <a:tr h="267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Анализ уязвимостей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4828699"/>
                  </a:ext>
                </a:extLst>
              </a:tr>
              <a:tr h="26727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Museo Sans Cyrl 300" panose="02000000000000000000" pitchFamily="50" charset="-52"/>
                        </a:rPr>
                        <a:t>КОНТРОЛЬ И УПРАВЛЕНИЕ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5474686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Веб-Контроль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828077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Контроль устройств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9047170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Управление шифрованием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5729646"/>
                  </a:ext>
                </a:extLst>
              </a:tr>
              <a:tr h="410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useo Sans Cyrl 300" panose="02000000000000000000" pitchFamily="50" charset="-52"/>
                        </a:rPr>
                        <a:t>Управление установкой исправлений</a:t>
                      </a:r>
                      <a:endParaRPr lang="ru-RU" sz="10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useo Sans Cyrl 300" panose="02000000000000000000" pitchFamily="50" charset="-52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AC92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ru-RU" sz="1400" b="1" dirty="0">
                        <a:solidFill>
                          <a:srgbClr val="00AC9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AC9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657233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4976" y="1000196"/>
            <a:ext cx="104139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  <a:ea typeface="Calibri" panose="020F0502020204030204" pitchFamily="34" charset="0"/>
              </a:rPr>
              <a:t>Kaspersky Endpoint Security Cloud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500" panose="02000000000000000000" pitchFamily="50" charset="-52"/>
                <a:ea typeface="Calibri" panose="020F0502020204030204" pitchFamily="34" charset="0"/>
              </a:rPr>
              <a:t>предлагает два уровня защиты по различной цене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43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2</a:t>
            </a:fld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Опасное заблуждение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6819222" y="2156712"/>
            <a:ext cx="4934628" cy="5324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50%</a:t>
            </a:r>
            <a:r>
              <a:rPr lang="ru-RU" sz="4000" b="1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успешных атак на СМБ проведены организованными киберпреступными группировками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*</a:t>
            </a:r>
          </a:p>
          <a:p>
            <a:pPr>
              <a:spcAft>
                <a:spcPts val="1200"/>
              </a:spcAft>
            </a:pPr>
            <a:r>
              <a:rPr lang="en-US" sz="4000" b="1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58</a:t>
            </a:r>
            <a:r>
              <a:rPr lang="en-US" sz="4000" b="1" dirty="0">
                <a:solidFill>
                  <a:srgbClr val="ED6C78"/>
                </a:solidFill>
                <a:latin typeface="Museo Sans Cyrl 700" panose="02000000000000000000" pitchFamily="50" charset="-52"/>
              </a:rPr>
              <a:t>%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жертв попадают в категорию «малый бизнес»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*</a:t>
            </a: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ED6C78"/>
                </a:solidFill>
                <a:latin typeface="Museo Sans Cyrl 700" panose="02000000000000000000" pitchFamily="50" charset="-52"/>
              </a:rPr>
              <a:t>60%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атакованных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СМБ-компаний теряют бизнес в течение шести месяцев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**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>
              <a:spcAft>
                <a:spcPts val="1200"/>
              </a:spcAft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*2018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Data Breach Investigations Report. Verizon</a:t>
            </a:r>
          </a:p>
          <a:p>
            <a:pPr>
              <a:spcAft>
                <a:spcPts val="1200"/>
              </a:spcAft>
            </a:pP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**The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Need for Greater Focus on the Cybersecurity Challenges Facing Small and Midsize Businesses</a:t>
            </a:r>
          </a:p>
          <a:p>
            <a:pPr>
              <a:spcAft>
                <a:spcPts val="1200"/>
              </a:spcAft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7" y="1316005"/>
            <a:ext cx="56547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SzPct val="90000"/>
            </a:pPr>
            <a:r>
              <a:rPr lang="ru-RU" sz="32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СМБ-компании считают</a:t>
            </a:r>
            <a:r>
              <a:rPr lang="en-US" sz="32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:</a:t>
            </a:r>
            <a:endParaRPr lang="ru-RU" sz="3200" b="1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9222" y="1316005"/>
            <a:ext cx="493462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200" b="1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Реальная статистика</a:t>
            </a:r>
            <a:r>
              <a:rPr lang="en-US" sz="3200" b="1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:</a:t>
            </a:r>
            <a:endParaRPr lang="ru-RU" sz="3200" dirty="0">
              <a:solidFill>
                <a:srgbClr val="ED6C78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978" y="2036874"/>
            <a:ext cx="336084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SzPct val="90000"/>
            </a:pPr>
            <a:r>
              <a:rPr lang="en-US" b="1" dirty="0" smtClean="0">
                <a:solidFill>
                  <a:srgbClr val="00AC92"/>
                </a:solidFill>
                <a:latin typeface="Museo Sans Cyrl 300" panose="02000000000000000000" pitchFamily="50" charset="-52"/>
              </a:rPr>
              <a:t>“</a:t>
            </a:r>
            <a:r>
              <a:rPr lang="ru-RU" b="1" dirty="0" smtClean="0">
                <a:solidFill>
                  <a:srgbClr val="00AC92"/>
                </a:solidFill>
                <a:latin typeface="Museo Sans Cyrl 300" panose="02000000000000000000" pitchFamily="50" charset="-52"/>
              </a:rPr>
              <a:t>Мы слишком малы, </a:t>
            </a:r>
            <a:br>
              <a:rPr lang="ru-RU" b="1" dirty="0" smtClean="0">
                <a:solidFill>
                  <a:srgbClr val="00AC92"/>
                </a:solidFill>
                <a:latin typeface="Museo Sans Cyrl 300" panose="02000000000000000000" pitchFamily="50" charset="-52"/>
              </a:rPr>
            </a:br>
            <a:r>
              <a:rPr lang="ru-RU" b="1" dirty="0" smtClean="0">
                <a:solidFill>
                  <a:srgbClr val="00AC92"/>
                </a:solidFill>
                <a:latin typeface="Museo Sans Cyrl 300" panose="02000000000000000000" pitchFamily="50" charset="-52"/>
              </a:rPr>
              <a:t>чтобы вызывать интерес </a:t>
            </a:r>
            <a:br>
              <a:rPr lang="ru-RU" b="1" dirty="0" smtClean="0">
                <a:solidFill>
                  <a:srgbClr val="00AC92"/>
                </a:solidFill>
                <a:latin typeface="Museo Sans Cyrl 300" panose="02000000000000000000" pitchFamily="50" charset="-52"/>
              </a:rPr>
            </a:br>
            <a:r>
              <a:rPr lang="ru-RU" b="1" dirty="0" smtClean="0">
                <a:solidFill>
                  <a:srgbClr val="00AC92"/>
                </a:solidFill>
                <a:latin typeface="Museo Sans Cyrl 300" panose="02000000000000000000" pitchFamily="50" charset="-52"/>
              </a:rPr>
              <a:t>у киберпреступников</a:t>
            </a:r>
            <a:r>
              <a:rPr lang="en-US" b="1" dirty="0" smtClean="0">
                <a:solidFill>
                  <a:srgbClr val="00AC92"/>
                </a:solidFill>
                <a:latin typeface="Museo Sans Cyrl 300" panose="02000000000000000000" pitchFamily="50" charset="-52"/>
              </a:rPr>
              <a:t>”</a:t>
            </a:r>
            <a:endParaRPr lang="ru-RU" b="1" dirty="0">
              <a:solidFill>
                <a:srgbClr val="00AC92"/>
              </a:solidFill>
              <a:latin typeface="Museo Sans Cyrl 300" panose="02000000000000000000" pitchFamily="50" charset="-5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2590872"/>
            <a:ext cx="5567814" cy="357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92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184355" cy="387798"/>
          </a:xfrm>
        </p:spPr>
        <p:txBody>
          <a:bodyPr/>
          <a:lstStyle/>
          <a:p>
            <a:r>
              <a:rPr lang="ru-RU" dirty="0" smtClean="0"/>
              <a:t>Трудности </a:t>
            </a:r>
            <a:r>
              <a:rPr lang="en-US" dirty="0" smtClean="0"/>
              <a:t>IT</a:t>
            </a:r>
            <a:r>
              <a:rPr lang="ru-RU" dirty="0" smtClean="0"/>
              <a:t>-администрирования в СМБ-секторе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975" y="3734512"/>
            <a:ext cx="3460369" cy="2405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b="1" dirty="0" smtClean="0">
                <a:latin typeface="Museo Sans Cyrl 700" panose="02000000000000000000" pitchFamily="50" charset="-52"/>
              </a:rPr>
              <a:t>Ограниченный бюджет </a:t>
            </a:r>
            <a:br>
              <a:rPr lang="ru-RU" b="1" dirty="0" smtClean="0">
                <a:latin typeface="Museo Sans Cyrl 700" panose="02000000000000000000" pitchFamily="50" charset="-52"/>
              </a:rPr>
            </a:br>
            <a:r>
              <a:rPr lang="ru-RU" b="1" dirty="0" smtClean="0">
                <a:latin typeface="Museo Sans Cyrl 700" panose="02000000000000000000" pitchFamily="50" charset="-52"/>
              </a:rPr>
              <a:t>и ресурсы</a:t>
            </a:r>
            <a:endParaRPr lang="en-US" b="1" dirty="0" smtClean="0">
              <a:latin typeface="Museo Sans Cyrl 700" panose="02000000000000000000" pitchFamily="50" charset="-52"/>
            </a:endParaRPr>
          </a:p>
          <a:p>
            <a:pPr>
              <a:spcAft>
                <a:spcPts val="1000"/>
              </a:spcAft>
              <a:defRPr/>
            </a:pPr>
            <a:r>
              <a:rPr lang="en-US" sz="4000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50%</a:t>
            </a:r>
            <a:r>
              <a:rPr lang="ru-RU" sz="4000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СМБ-компаний считают безопасность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рядовой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IT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-задачей, для решения которой не нужен выделенный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IT-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специалист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975" y="1366183"/>
            <a:ext cx="3460369" cy="1851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latin typeface="Museo Sans Cyrl 700" panose="02000000000000000000" pitchFamily="50" charset="-52"/>
              </a:rPr>
              <a:t>Высокая нагрузка</a:t>
            </a:r>
            <a:endParaRPr lang="en-US" b="1" dirty="0" smtClean="0">
              <a:solidFill>
                <a:srgbClr val="00BCA1"/>
              </a:solidFill>
              <a:latin typeface="Museo Sans Cyrl 700" panose="02000000000000000000" pitchFamily="50" charset="-52"/>
            </a:endParaRPr>
          </a:p>
          <a:p>
            <a:pPr lvl="0"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Для </a:t>
            </a:r>
            <a:r>
              <a:rPr lang="en-US" sz="4000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66</a:t>
            </a:r>
            <a:r>
              <a:rPr lang="en-US" sz="4000" dirty="0">
                <a:solidFill>
                  <a:srgbClr val="ED6C78"/>
                </a:solidFill>
                <a:latin typeface="Museo Sans Cyrl 700" panose="02000000000000000000" pitchFamily="50" charset="-52"/>
              </a:rPr>
              <a:t>%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компаний главная трудность – необходимость управления смешанной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IT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-средой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9832" y="1366183"/>
            <a:ext cx="3931919" cy="5278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000"/>
              </a:spcAft>
              <a:defRPr/>
            </a:pPr>
            <a:r>
              <a:rPr lang="ru-RU" b="1" dirty="0" smtClean="0">
                <a:latin typeface="Museo Sans Cyrl 700" panose="02000000000000000000" pitchFamily="50" charset="-52"/>
              </a:rPr>
              <a:t>Удаленные сотрудники создают дополнительные риски безопасности</a:t>
            </a:r>
            <a:endParaRPr lang="en-US" b="1" dirty="0" smtClean="0">
              <a:solidFill>
                <a:srgbClr val="00BCA1"/>
              </a:solidFill>
              <a:latin typeface="Museo Sans Cyrl 700" panose="02000000000000000000" pitchFamily="50" charset="-52"/>
            </a:endParaRPr>
          </a:p>
          <a:p>
            <a:pPr lvl="0">
              <a:spcAft>
                <a:spcPts val="1000"/>
              </a:spcAft>
              <a:defRPr/>
            </a:pPr>
            <a:r>
              <a:rPr lang="en-US" sz="4000" b="1" dirty="0" smtClean="0">
                <a:solidFill>
                  <a:srgbClr val="00BCA1"/>
                </a:solidFill>
                <a:latin typeface="Museo Sans Cyrl 700" panose="02000000000000000000" pitchFamily="50" charset="-52"/>
              </a:rPr>
              <a:t>40</a:t>
            </a:r>
            <a:r>
              <a:rPr lang="en-US" sz="4000" b="1" dirty="0">
                <a:solidFill>
                  <a:srgbClr val="00BCA1"/>
                </a:solidFill>
                <a:latin typeface="Museo Sans Cyrl 700" panose="02000000000000000000" pitchFamily="50" charset="-52"/>
              </a:rPr>
              <a:t>%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компаний в секторе СМБ разрешают своим сотрудникам работать вне офиса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BCA1"/>
                </a:solidFill>
                <a:latin typeface="Museo Sans Cyrl 700" panose="02000000000000000000" pitchFamily="50" charset="-52"/>
              </a:rPr>
              <a:t>50</a:t>
            </a:r>
            <a:r>
              <a:rPr lang="en-US" sz="4000" b="1" dirty="0">
                <a:solidFill>
                  <a:srgbClr val="00BCA1"/>
                </a:solidFill>
                <a:latin typeface="Museo Sans Cyrl 700" panose="02000000000000000000" pitchFamily="50" charset="-52"/>
              </a:rPr>
              <a:t>%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сотрудников используют для работы личные устройства,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 том числе мобильные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>
              <a:spcAft>
                <a:spcPts val="1000"/>
              </a:spcAft>
            </a:pPr>
            <a:r>
              <a:rPr lang="en-US" sz="4000" b="1" dirty="0" smtClean="0">
                <a:solidFill>
                  <a:srgbClr val="00BCA1"/>
                </a:solidFill>
                <a:latin typeface="Museo Sans Cyrl 700" panose="02000000000000000000" pitchFamily="50" charset="-52"/>
              </a:rPr>
              <a:t>64</a:t>
            </a:r>
            <a:r>
              <a:rPr lang="en-US" sz="4000" b="1" dirty="0">
                <a:solidFill>
                  <a:srgbClr val="00BCA1"/>
                </a:solidFill>
                <a:latin typeface="Museo Sans Cyrl 700" panose="02000000000000000000" pitchFamily="50" charset="-52"/>
              </a:rPr>
              <a:t>%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небольших компаний хранят конфиденциальную информацию клиентов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на мобильных устройствах сотрудников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3</a:t>
            </a:fld>
            <a:endParaRPr 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34" y="1374087"/>
            <a:ext cx="3812361" cy="4633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88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wixmp-ed30a86b8c4ca887773594c2.wixmp.com/intermediary/f/347b1ddd-5231-4d82-8550-1fd0f0dc4afb/d81u6xo-d461703d-030f-4ac0-9d51-0b74c1f9c7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5" y="1273513"/>
            <a:ext cx="7488674" cy="49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01063" y="1672288"/>
            <a:ext cx="1133475" cy="2446994"/>
          </a:xfrm>
          <a:prstGeom prst="rect">
            <a:avLst/>
          </a:prstGeom>
          <a:solidFill>
            <a:srgbClr val="DCDCD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315700" cy="387798"/>
          </a:xfrm>
        </p:spPr>
        <p:txBody>
          <a:bodyPr/>
          <a:lstStyle/>
          <a:p>
            <a:pPr lvl="0"/>
            <a:r>
              <a:rPr lang="ru-RU" dirty="0" smtClean="0"/>
              <a:t>На что похож обычный рабочий день </a:t>
            </a:r>
            <a:r>
              <a:rPr lang="en-US" dirty="0" smtClean="0"/>
              <a:t>IT</a:t>
            </a:r>
            <a:r>
              <a:rPr lang="ru-RU" dirty="0" smtClean="0"/>
              <a:t>-администратора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808967" y="1733557"/>
            <a:ext cx="1196976" cy="1392689"/>
          </a:xfrm>
          <a:prstGeom prst="rect">
            <a:avLst/>
          </a:prstGeom>
          <a:solidFill>
            <a:srgbClr val="DCDCDC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en-US" b="1" dirty="0" smtClean="0">
                <a:solidFill>
                  <a:srgbClr val="DCDCDC"/>
                </a:solidFill>
                <a:latin typeface="+mj-lt"/>
              </a:rPr>
              <a:t>Acco</a:t>
            </a:r>
          </a:p>
          <a:p>
            <a:pPr algn="ctr">
              <a:spcBef>
                <a:spcPts val="500"/>
              </a:spcBef>
              <a:buClr>
                <a:srgbClr val="E81D24"/>
              </a:buClr>
            </a:pPr>
            <a:endParaRPr lang="en-US" b="1" dirty="0">
              <a:solidFill>
                <a:srgbClr val="DCDCDC"/>
              </a:solidFill>
              <a:latin typeface="+mj-lt"/>
            </a:endParaRPr>
          </a:p>
          <a:p>
            <a:pPr algn="ctr">
              <a:spcBef>
                <a:spcPts val="500"/>
              </a:spcBef>
              <a:buClr>
                <a:srgbClr val="E81D24"/>
              </a:buClr>
            </a:pPr>
            <a:endParaRPr lang="en-US" b="1" dirty="0" smtClean="0">
              <a:solidFill>
                <a:srgbClr val="DCDCDC"/>
              </a:solidFill>
              <a:latin typeface="+mj-lt"/>
            </a:endParaRPr>
          </a:p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en-US" b="1" dirty="0" err="1" smtClean="0">
                <a:solidFill>
                  <a:srgbClr val="DCDCDC"/>
                </a:solidFill>
                <a:latin typeface="+mj-lt"/>
              </a:rPr>
              <a:t>unting</a:t>
            </a:r>
            <a:endParaRPr lang="ru-RU" b="1" dirty="0">
              <a:solidFill>
                <a:srgbClr val="DCDCDC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4</a:t>
            </a:fld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8130454" y="2912215"/>
            <a:ext cx="1894496" cy="481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ru-RU" dirty="0" smtClean="0">
                <a:solidFill>
                  <a:schemeClr val="accent2"/>
                </a:solidFill>
                <a:latin typeface="Museo Sans Cyrl 700" panose="02000000000000000000" pitchFamily="50" charset="-52"/>
              </a:rPr>
              <a:t>Логистика</a:t>
            </a:r>
            <a:endParaRPr lang="ru-RU" dirty="0">
              <a:solidFill>
                <a:schemeClr val="accent2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30454" y="3499023"/>
            <a:ext cx="1894496" cy="481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ru-RU" dirty="0" smtClean="0">
                <a:solidFill>
                  <a:schemeClr val="accent2"/>
                </a:solidFill>
                <a:latin typeface="Museo Sans Cyrl 700" panose="02000000000000000000" pitchFamily="50" charset="-52"/>
              </a:rPr>
              <a:t>Маркетинг</a:t>
            </a:r>
            <a:endParaRPr lang="ru-RU" dirty="0">
              <a:solidFill>
                <a:schemeClr val="accent2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50121" y="2912215"/>
            <a:ext cx="1894496" cy="481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ru-RU" dirty="0" smtClean="0">
                <a:solidFill>
                  <a:schemeClr val="accent2"/>
                </a:solidFill>
                <a:latin typeface="Museo Sans Cyrl 700" panose="02000000000000000000" pitchFamily="50" charset="-52"/>
              </a:rPr>
              <a:t>Бухгалтерия</a:t>
            </a:r>
            <a:endParaRPr lang="ru-RU" dirty="0">
              <a:solidFill>
                <a:schemeClr val="accent2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9148" y="3499023"/>
            <a:ext cx="1894496" cy="481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ru-RU" dirty="0" smtClean="0">
                <a:solidFill>
                  <a:schemeClr val="accent2"/>
                </a:solidFill>
                <a:latin typeface="Museo Sans Cyrl 700" panose="02000000000000000000" pitchFamily="50" charset="-52"/>
              </a:rPr>
              <a:t>Продажи</a:t>
            </a:r>
            <a:endParaRPr lang="ru-RU" dirty="0">
              <a:solidFill>
                <a:schemeClr val="accent2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471" y="4393798"/>
            <a:ext cx="1894496" cy="481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ru-RU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Ограниченный бюджет</a:t>
            </a:r>
            <a:endParaRPr lang="ru-RU" dirty="0">
              <a:solidFill>
                <a:srgbClr val="ED6C78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4471" y="5088890"/>
            <a:ext cx="1894496" cy="481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ru-RU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Мало времени</a:t>
            </a:r>
            <a:endParaRPr lang="ru-RU" dirty="0">
              <a:solidFill>
                <a:srgbClr val="ED6C78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92986" y="4393798"/>
            <a:ext cx="2153581" cy="481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Clr>
                <a:srgbClr val="E81D24"/>
              </a:buClr>
            </a:pPr>
            <a:r>
              <a:rPr lang="ru-RU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Много претензий</a:t>
            </a:r>
            <a:endParaRPr lang="ru-RU" dirty="0">
              <a:solidFill>
                <a:srgbClr val="ED6C78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492986" y="5034981"/>
            <a:ext cx="2153581" cy="5890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E81D24"/>
              </a:buClr>
            </a:pPr>
            <a:r>
              <a:rPr lang="ru-RU" dirty="0" smtClean="0">
                <a:solidFill>
                  <a:srgbClr val="ED6C78"/>
                </a:solidFill>
                <a:latin typeface="Museo Sans Cyrl 700" panose="02000000000000000000" pitchFamily="50" charset="-52"/>
              </a:rPr>
              <a:t>Большая ответственность</a:t>
            </a:r>
            <a:endParaRPr lang="ru-RU" dirty="0">
              <a:solidFill>
                <a:srgbClr val="ED6C78"/>
              </a:solidFill>
              <a:latin typeface="Museo Sans Cyrl 700" panose="02000000000000000000" pitchFamily="50" charset="-5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6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54" y="1713654"/>
            <a:ext cx="3371926" cy="46654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150" y="965127"/>
            <a:ext cx="101092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latin typeface="Museo Sans Cyrl 300" panose="02000000000000000000" charset="-52"/>
              </a:rPr>
              <a:t>Самый </a:t>
            </a:r>
            <a:r>
              <a:rPr lang="ru-RU" dirty="0">
                <a:latin typeface="Museo Sans Cyrl 300" panose="02000000000000000000" charset="-52"/>
              </a:rPr>
              <a:t>простой способ </a:t>
            </a:r>
            <a:r>
              <a:rPr lang="en-US" dirty="0">
                <a:latin typeface="Museo Sans Cyrl 300" panose="02000000000000000000" charset="-52"/>
              </a:rPr>
              <a:t> </a:t>
            </a:r>
            <a:r>
              <a:rPr lang="ru-RU" dirty="0">
                <a:latin typeface="Museo Sans Cyrl 300" panose="02000000000000000000" charset="-52"/>
              </a:rPr>
              <a:t>защитить ваш бизнес без дополнительной нагрузки </a:t>
            </a:r>
            <a:r>
              <a:rPr lang="ru-RU" dirty="0" smtClean="0">
                <a:latin typeface="Museo Sans Cyrl 300" panose="02000000000000000000" charset="-52"/>
              </a:rPr>
              <a:t/>
            </a:r>
            <a:br>
              <a:rPr lang="ru-RU" dirty="0" smtClean="0">
                <a:latin typeface="Museo Sans Cyrl 300" panose="02000000000000000000" charset="-52"/>
              </a:rPr>
            </a:br>
            <a:r>
              <a:rPr lang="ru-RU" dirty="0" smtClean="0">
                <a:latin typeface="Museo Sans Cyrl 300" panose="02000000000000000000" charset="-52"/>
              </a:rPr>
              <a:t>на </a:t>
            </a:r>
            <a:r>
              <a:rPr lang="ru-RU" dirty="0">
                <a:latin typeface="Museo Sans Cyrl 300" panose="02000000000000000000" charset="-52"/>
              </a:rPr>
              <a:t>ваши </a:t>
            </a:r>
            <a:r>
              <a:rPr lang="en-US" dirty="0" smtClean="0">
                <a:latin typeface="Museo Sans Cyrl 300" panose="02000000000000000000" charset="-52"/>
              </a:rPr>
              <a:t>IT</a:t>
            </a:r>
            <a:r>
              <a:rPr lang="ru-RU" dirty="0">
                <a:latin typeface="Museo Sans Cyrl 300" panose="02000000000000000000" charset="-52"/>
              </a:rPr>
              <a:t>-ресурсы, время и </a:t>
            </a:r>
            <a:r>
              <a:rPr lang="ru-RU" dirty="0" smtClean="0">
                <a:latin typeface="Museo Sans Cyrl 300" panose="02000000000000000000" charset="-52"/>
              </a:rPr>
              <a:t>финансы</a:t>
            </a:r>
            <a:endParaRPr lang="ru-RU" dirty="0">
              <a:latin typeface="Museo Sans Cyrl 300" panose="02000000000000000000" charset="-52"/>
            </a:endParaRPr>
          </a:p>
          <a:p>
            <a:endParaRPr lang="ru-RU" dirty="0">
              <a:latin typeface="Museo Sans Cyrl 300" panose="02000000000000000000" charset="-5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</a:t>
            </a:r>
            <a:r>
              <a:rPr lang="en-US" dirty="0"/>
              <a:t>E</a:t>
            </a:r>
            <a:r>
              <a:rPr lang="en-US" dirty="0" smtClean="0"/>
              <a:t>ndpoint Security Cloud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8115446" y="3259689"/>
            <a:ext cx="3515034" cy="2380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44500" indent="-26670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Мгновенная защита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4500" indent="-26670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Отсутствие затрат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на сервер администрирования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4500" indent="-26670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Не требует установки обновлений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4500" indent="-26670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Высвобождает ресурсы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4500" indent="-26670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Экономит время для решения важных бизнес-задач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5</a:t>
            </a:fld>
            <a:endParaRPr lang="ru-RU"/>
          </a:p>
        </p:txBody>
      </p:sp>
      <p:sp>
        <p:nvSpPr>
          <p:cNvPr id="12" name="Rounded Rectangular Callout 11"/>
          <p:cNvSpPr/>
          <p:nvPr/>
        </p:nvSpPr>
        <p:spPr>
          <a:xfrm>
            <a:off x="7962941" y="2997200"/>
            <a:ext cx="3790910" cy="2905119"/>
          </a:xfrm>
          <a:prstGeom prst="wedgeRoundRectCallout">
            <a:avLst>
              <a:gd name="adj1" fmla="val -33374"/>
              <a:gd name="adj2" fmla="val -68446"/>
              <a:gd name="adj3" fmla="val 16667"/>
            </a:avLst>
          </a:prstGeom>
          <a:noFill/>
          <a:ln w="25400">
            <a:solidFill>
              <a:srgbClr val="00B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661283" y="2104593"/>
            <a:ext cx="385022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AC92"/>
                </a:solidFill>
                <a:latin typeface="Museo Sans Cyrl 700" panose="02000000000000000000" pitchFamily="50" charset="-52"/>
              </a:rPr>
              <a:t>Kaspersky Endpoint Security </a:t>
            </a:r>
            <a:r>
              <a:rPr lang="en-US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Cloud</a:t>
            </a:r>
            <a:endParaRPr lang="ru-RU" b="1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2358" y="5045405"/>
            <a:ext cx="413012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>
              <a:buClr>
                <a:schemeClr val="accent2"/>
              </a:buClr>
            </a:pPr>
            <a:r>
              <a:rPr lang="ru-RU" sz="1400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Экономия средств</a:t>
            </a:r>
            <a:endParaRPr lang="en-US" sz="1400" dirty="0" smtClean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lvl="1" indent="-265113">
              <a:buClr>
                <a:schemeClr val="accent2"/>
              </a:buClr>
              <a:buSzPct val="90000"/>
              <a:buBlip>
                <a:blip r:embed="rId5"/>
              </a:buBlip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Два уровня решения на выбор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893763" lvl="2" indent="-2667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Kaspersky Endpoint Security Cloud</a:t>
            </a:r>
          </a:p>
          <a:p>
            <a:pPr marL="893763" lvl="2" indent="-2667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Kaspersky Endpoint Security Cloud Plus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42358" y="1852832"/>
            <a:ext cx="39066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90000"/>
            </a:pPr>
            <a:r>
              <a:rPr lang="ru-RU" sz="14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Защита всех устройств</a:t>
            </a:r>
            <a:endParaRPr lang="ru-RU" sz="1400" dirty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buSzPct val="90000"/>
              <a:buBlip>
                <a:blip r:embed="rId5"/>
              </a:buBlip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Компьютеры и ноутбуки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Windows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 Mac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buSzPct val="90000"/>
              <a:buBlip>
                <a:blip r:embed="rId5"/>
              </a:buBlip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Файловые серверы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Windows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buSzPct val="90000"/>
              <a:buBlip>
                <a:blip r:embed="rId5"/>
              </a:buBlip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Смартфоны и планшеты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Android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 iOS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42358" y="3165585"/>
            <a:ext cx="336578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SzPct val="90000"/>
            </a:pPr>
            <a:r>
              <a:rPr lang="ru-RU" sz="14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Не нужно развертывать решение </a:t>
            </a:r>
            <a:br>
              <a:rPr lang="ru-RU" sz="14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</a:br>
            <a:r>
              <a:rPr lang="ru-RU" sz="14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в офисе</a:t>
            </a:r>
            <a:endParaRPr lang="en-US" sz="1400" dirty="0" smtClean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buSzPct val="90000"/>
              <a:buBlip>
                <a:blip r:embed="rId5"/>
              </a:buBlip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Облачное решение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всегда доступное на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  <a:hlinkClick r:id="rId6"/>
              </a:rPr>
              <a:t>cloud.kaspersky.com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buSzPct val="90000"/>
              <a:buBlip>
                <a:blip r:embed="rId5"/>
              </a:buBlip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Интуитивная консоль управления через веб-браузер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1" y="5096029"/>
            <a:ext cx="1111553" cy="11830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1690180"/>
            <a:ext cx="1115359" cy="11922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3310980"/>
            <a:ext cx="1115359" cy="1213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69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для бизнеса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808193" y="3078838"/>
            <a:ext cx="344960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latin typeface="Museo Sans Cyrl 500" panose="02000000000000000000" pitchFamily="50" charset="-52"/>
              </a:rPr>
              <a:t>Автоматизированное решение для экономии бюджета </a:t>
            </a:r>
            <a:br>
              <a:rPr lang="ru-RU" dirty="0" smtClean="0">
                <a:latin typeface="Museo Sans Cyrl 500" panose="02000000000000000000" pitchFamily="50" charset="-52"/>
              </a:rPr>
            </a:br>
            <a:r>
              <a:rPr lang="ru-RU" dirty="0" smtClean="0">
                <a:latin typeface="Museo Sans Cyrl 500" panose="02000000000000000000" pitchFamily="50" charset="-52"/>
              </a:rPr>
              <a:t>и высвобождения ресурсов</a:t>
            </a:r>
            <a:endParaRPr lang="ru-RU" dirty="0">
              <a:latin typeface="Museo Sans Cyrl 500" panose="02000000000000000000" pitchFamily="50" charset="-5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5945" y="1497205"/>
            <a:ext cx="499161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61950" indent="-36195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3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Технологии для обеспечения безопасности рабочих мест от ведущего производителя защитных решений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8193" y="4868130"/>
            <a:ext cx="344960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 smtClean="0">
                <a:latin typeface="Museo Sans Cyrl 500" panose="02000000000000000000" pitchFamily="50" charset="-52"/>
              </a:rPr>
              <a:t>Безопасность удаленных сотрудников независимо </a:t>
            </a:r>
            <a:br>
              <a:rPr lang="ru-RU" dirty="0" smtClean="0">
                <a:latin typeface="Museo Sans Cyrl 500" panose="02000000000000000000" pitchFamily="50" charset="-52"/>
              </a:rPr>
            </a:br>
            <a:r>
              <a:rPr lang="ru-RU" dirty="0" smtClean="0">
                <a:latin typeface="Museo Sans Cyrl 500" panose="02000000000000000000" pitchFamily="50" charset="-52"/>
              </a:rPr>
              <a:t>от их местоположения</a:t>
            </a:r>
            <a:endParaRPr lang="ru-RU" dirty="0">
              <a:latin typeface="Museo Sans Cyrl 500" panose="02000000000000000000" pitchFamily="50" charset="-5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4597804"/>
            <a:ext cx="5294215" cy="1487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61950" indent="-36195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3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Защита и контроль удаленных пользователей с помощью облачной консоли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 дистанционного применения политик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61950" indent="-36195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3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Бесплатная защита двух мобильных устройств для каждой лицензии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5944" y="2730626"/>
            <a:ext cx="4991617" cy="18671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61950" indent="-36195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3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Не требует приобретения аппаратного или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программного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обеспечения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361950" indent="-361950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3"/>
              </a:buBlip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Мгновенная защита и оптимальные политики по умолчанию, разработанные экспертами «Лаборатории Касперского»</a:t>
            </a:r>
          </a:p>
          <a:p>
            <a:pPr>
              <a:spcBef>
                <a:spcPts val="400"/>
              </a:spcBef>
              <a:spcAft>
                <a:spcPts val="400"/>
              </a:spcAft>
              <a:buSzPct val="90000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8193" y="1497205"/>
            <a:ext cx="344960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66734">
              <a:spcBef>
                <a:spcPct val="0"/>
              </a:spcBef>
            </a:pPr>
            <a:r>
              <a:rPr lang="ru-RU" dirty="0" smtClean="0">
                <a:latin typeface="Museo Sans Cyrl 500" panose="02000000000000000000" pitchFamily="50" charset="-52"/>
                <a:cs typeface="Arial" panose="020B0604020202020204" pitchFamily="34" charset="0"/>
              </a:rPr>
              <a:t>Лучшая в отрасли защита доступна и в СМБ-секторе</a:t>
            </a:r>
            <a:endParaRPr lang="en-US" dirty="0">
              <a:latin typeface="Museo Sans Cyrl 500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6</a:t>
            </a:fld>
            <a:endParaRPr lang="ru-R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" y="1258826"/>
            <a:ext cx="1048535" cy="10307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2" y="2869145"/>
            <a:ext cx="1053070" cy="9733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4597804"/>
            <a:ext cx="1045361" cy="10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3" y="4493511"/>
            <a:ext cx="1946860" cy="993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Лучшая в отрасли защита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34976" y="1231350"/>
            <a:ext cx="11318874" cy="577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Museo Sans Cyrl 300" panose="02000000000000000000" charset="-52"/>
              </a:rPr>
              <a:t>Продукты «Лаборатории Касперского» год за годом завоевывают больше первых мест в независимых тестах, чем решения других производителей.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charset="-52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7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861955" y="2707942"/>
            <a:ext cx="3618844" cy="2708434"/>
            <a:chOff x="7312015" y="2879522"/>
            <a:chExt cx="2974791" cy="2708434"/>
          </a:xfrm>
        </p:grpSpPr>
        <p:sp>
          <p:nvSpPr>
            <p:cNvPr id="31" name="Rectangle 30"/>
            <p:cNvSpPr/>
            <p:nvPr/>
          </p:nvSpPr>
          <p:spPr>
            <a:xfrm>
              <a:off x="7312015" y="2879522"/>
              <a:ext cx="1168910" cy="2708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ase">
                <a:spcAft>
                  <a:spcPts val="3000"/>
                </a:spcAft>
              </a:pPr>
              <a:r>
                <a:rPr lang="en-US" sz="4000" b="1" dirty="0" smtClean="0">
                  <a:solidFill>
                    <a:schemeClr val="accent3"/>
                  </a:solidFill>
                  <a:latin typeface="Museo Sans Cyrl 700" panose="02000000000000000000" pitchFamily="50" charset="-52"/>
                </a:rPr>
                <a:t>86</a:t>
              </a:r>
              <a:endParaRPr lang="en-US" sz="2800" b="1" dirty="0">
                <a:solidFill>
                  <a:schemeClr val="accent3"/>
                </a:solidFill>
                <a:latin typeface="Museo Sans Cyrl 700" panose="02000000000000000000" pitchFamily="50" charset="-52"/>
              </a:endParaRPr>
            </a:p>
            <a:p>
              <a:pPr algn="r" fontAlgn="base">
                <a:spcAft>
                  <a:spcPts val="3000"/>
                </a:spcAft>
              </a:pPr>
              <a:r>
                <a:rPr lang="en-US" sz="4000" b="1" dirty="0" smtClean="0">
                  <a:solidFill>
                    <a:srgbClr val="00AC92"/>
                  </a:solidFill>
                  <a:latin typeface="Museo Sans Cyrl 700" panose="02000000000000000000" pitchFamily="50" charset="-52"/>
                </a:rPr>
                <a:t>91%</a:t>
              </a:r>
              <a:endParaRPr lang="en-US" dirty="0">
                <a:solidFill>
                  <a:srgbClr val="00AC92"/>
                </a:solidFill>
                <a:latin typeface="Museo Sans Cyrl 500" panose="02000000000000000000" pitchFamily="50" charset="-52"/>
              </a:endParaRPr>
            </a:p>
            <a:p>
              <a:pPr algn="r" fontAlgn="base">
                <a:spcAft>
                  <a:spcPts val="3000"/>
                </a:spcAft>
              </a:pPr>
              <a:r>
                <a:rPr lang="en-US" sz="4000" b="1" dirty="0" smtClean="0">
                  <a:solidFill>
                    <a:srgbClr val="006C5A"/>
                  </a:solidFill>
                  <a:latin typeface="Museo Sans Cyrl 700" panose="02000000000000000000" pitchFamily="50" charset="-52"/>
                </a:rPr>
                <a:t>72</a:t>
              </a:r>
              <a:endParaRPr lang="en-US" dirty="0">
                <a:solidFill>
                  <a:srgbClr val="006C5A"/>
                </a:solidFill>
                <a:latin typeface="Museo Sans Cyrl 500" panose="02000000000000000000" pitchFamily="50" charset="-52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6524" y="3178374"/>
              <a:ext cx="1780282" cy="22672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spcAft>
                  <a:spcPts val="5600"/>
                </a:spcAft>
              </a:pPr>
              <a:r>
                <a:rPr lang="ru-RU" dirty="0">
                  <a:solidFill>
                    <a:schemeClr val="accent3"/>
                  </a:solidFill>
                  <a:latin typeface="Museo Sans Cyrl 500" panose="02000000000000000000" pitchFamily="50" charset="-52"/>
                </a:rPr>
                <a:t>т</a:t>
              </a:r>
              <a:r>
                <a:rPr lang="ru-RU" dirty="0" smtClean="0">
                  <a:solidFill>
                    <a:schemeClr val="accent3"/>
                  </a:solidFill>
                  <a:latin typeface="Museo Sans Cyrl 500" panose="02000000000000000000" pitchFamily="50" charset="-52"/>
                </a:rPr>
                <a:t>естов</a:t>
              </a:r>
              <a:r>
                <a:rPr lang="en-US" dirty="0" smtClean="0">
                  <a:solidFill>
                    <a:schemeClr val="accent3"/>
                  </a:solidFill>
                  <a:latin typeface="Museo Sans Cyrl 500" panose="02000000000000000000" pitchFamily="50" charset="-52"/>
                </a:rPr>
                <a:t>/</a:t>
              </a:r>
              <a:r>
                <a:rPr lang="ru-RU" dirty="0">
                  <a:solidFill>
                    <a:schemeClr val="accent3"/>
                  </a:solidFill>
                  <a:latin typeface="Museo Sans Cyrl 500" panose="02000000000000000000" pitchFamily="50" charset="-52"/>
                </a:rPr>
                <a:t>о</a:t>
              </a:r>
              <a:r>
                <a:rPr lang="ru-RU" dirty="0" smtClean="0">
                  <a:solidFill>
                    <a:schemeClr val="accent3"/>
                  </a:solidFill>
                  <a:latin typeface="Museo Sans Cyrl 500" panose="02000000000000000000" pitchFamily="50" charset="-52"/>
                </a:rPr>
                <a:t>бзоров</a:t>
              </a:r>
              <a:endParaRPr lang="en-US" dirty="0" smtClean="0">
                <a:solidFill>
                  <a:schemeClr val="accent3"/>
                </a:solidFill>
                <a:latin typeface="Museo Sans Cyrl 500" panose="02000000000000000000" pitchFamily="50" charset="-52"/>
              </a:endParaRPr>
            </a:p>
            <a:p>
              <a:pPr fontAlgn="base">
                <a:spcAft>
                  <a:spcPts val="5600"/>
                </a:spcAft>
              </a:pPr>
              <a:r>
                <a:rPr lang="ru-RU" dirty="0" smtClean="0">
                  <a:solidFill>
                    <a:srgbClr val="00AC92"/>
                  </a:solidFill>
                  <a:latin typeface="Museo Sans Cyrl 500" panose="02000000000000000000" pitchFamily="50" charset="-52"/>
                </a:rPr>
                <a:t>попаданий в </a:t>
              </a:r>
              <a:r>
                <a:rPr lang="en-US" dirty="0" smtClean="0">
                  <a:solidFill>
                    <a:srgbClr val="00AC92"/>
                  </a:solidFill>
                  <a:latin typeface="Museo Sans Cyrl 500" panose="02000000000000000000" pitchFamily="50" charset="-52"/>
                </a:rPr>
                <a:t>TOP 3</a:t>
              </a:r>
            </a:p>
            <a:p>
              <a:pPr fontAlgn="base">
                <a:spcAft>
                  <a:spcPts val="5600"/>
                </a:spcAft>
              </a:pPr>
              <a:r>
                <a:rPr lang="ru-RU" dirty="0">
                  <a:solidFill>
                    <a:srgbClr val="006C5A"/>
                  </a:solidFill>
                  <a:latin typeface="Museo Sans Cyrl 500" panose="02000000000000000000" pitchFamily="50" charset="-52"/>
                </a:rPr>
                <a:t>п</a:t>
              </a:r>
              <a:r>
                <a:rPr lang="ru-RU" dirty="0" smtClean="0">
                  <a:solidFill>
                    <a:srgbClr val="006C5A"/>
                  </a:solidFill>
                  <a:latin typeface="Museo Sans Cyrl 500" panose="02000000000000000000" pitchFamily="50" charset="-52"/>
                </a:rPr>
                <a:t>ервых места</a:t>
              </a:r>
              <a:endParaRPr lang="en-US" dirty="0">
                <a:solidFill>
                  <a:srgbClr val="006C5A"/>
                </a:solidFill>
                <a:latin typeface="Museo Sans Cyrl 500" panose="02000000000000000000" pitchFamily="50" charset="-52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2531978"/>
            <a:ext cx="5734679" cy="11695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4490490"/>
            <a:ext cx="999257" cy="9992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02" y="4633043"/>
            <a:ext cx="1324952" cy="71415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7753792" y="2531978"/>
            <a:ext cx="3727008" cy="3001141"/>
          </a:xfrm>
          <a:prstGeom prst="roundRect">
            <a:avLst>
              <a:gd name="adj" fmla="val 6228"/>
            </a:avLst>
          </a:prstGeom>
          <a:noFill/>
          <a:ln w="25400">
            <a:solidFill>
              <a:srgbClr val="00BCA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51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19" y="1011221"/>
            <a:ext cx="1267135" cy="12468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50560" y="2429876"/>
            <a:ext cx="2875279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Контроль </a:t>
            </a:r>
            <a:br>
              <a:rPr lang="ru-RU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</a:br>
            <a:r>
              <a:rPr lang="ru-RU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и управление</a:t>
            </a:r>
            <a:endParaRPr lang="ru-RU" sz="2000" dirty="0" smtClean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Веб-Контроль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Контроль устройств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Управление установкой исправлений*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Управление шифрованием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8150" y="393896"/>
            <a:ext cx="11315700" cy="387798"/>
          </a:xfrm>
        </p:spPr>
        <p:txBody>
          <a:bodyPr/>
          <a:lstStyle/>
          <a:p>
            <a:r>
              <a:rPr lang="ru-RU" dirty="0" smtClean="0"/>
              <a:t>Контроль и защита рабочих мест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9926" y="6312460"/>
            <a:ext cx="6476747" cy="2861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установкой исправлений входит в состав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Kaspersky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Endpoint Security Cloud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8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857362" y="2429876"/>
            <a:ext cx="2772663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Безопасность мобильных устройств</a:t>
            </a:r>
            <a:endParaRPr lang="ru-RU" sz="2000" dirty="0" smtClean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Мобильный антивирус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Менеджер паролей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Веб-Контроль 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 Контроль функций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Анти-Вор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977" y="2429876"/>
            <a:ext cx="5084060" cy="340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</a:rPr>
              <a:t>Защита</a:t>
            </a:r>
            <a:endParaRPr lang="ru-RU" sz="2000" dirty="0" smtClean="0">
              <a:solidFill>
                <a:srgbClr val="00AC92"/>
              </a:solidFill>
              <a:latin typeface="Museo Sans Cyrl 7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Защита от почтовых, файловых и веб-угроз блокирует известное, неизвестное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сложное вредоносное ПО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Защита от шифровальщиков и эксплойтов выявляет уязвимые приложения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Восстановление системы позволяет отменить вредоносные действия шифровальщиков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Сетевой экран блокирует неавторизованные сетевые соединения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  <a:p>
            <a:pPr marL="446088" indent="-265113">
              <a:spcBef>
                <a:spcPts val="300"/>
              </a:spcBef>
              <a:spcAft>
                <a:spcPts val="300"/>
              </a:spcAft>
              <a:buSzPct val="90000"/>
              <a:buBlip>
                <a:blip r:embed="rId5"/>
              </a:buBlip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Анализ уязвимостей с рекомендациями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по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установке исправлений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</a:rPr>
              <a:t>*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000" y="1014883"/>
            <a:ext cx="1273397" cy="12633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976" y="1009505"/>
            <a:ext cx="1284502" cy="1268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27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 flipH="1" flipV="1">
            <a:off x="8417786" y="2300736"/>
            <a:ext cx="11112" cy="1760327"/>
          </a:xfrm>
          <a:prstGeom prst="line">
            <a:avLst/>
          </a:prstGeom>
          <a:ln w="12700">
            <a:solidFill>
              <a:srgbClr val="00AC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к работе решение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9832157" y="4301678"/>
            <a:ext cx="184765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20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мин. в неделю на обслуживание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useo Sans Cyrl 5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5972" y="945207"/>
            <a:ext cx="6731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Вам нужны только интернет-соединение и веб-браузер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Museo Sans Cyrl 300" panose="02000000000000000000" pitchFamily="50" charset="-5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9</a:t>
            </a:fld>
            <a:endParaRPr lang="ru-RU"/>
          </a:p>
        </p:txBody>
      </p:sp>
      <p:grpSp>
        <p:nvGrpSpPr>
          <p:cNvPr id="53" name="Group 52"/>
          <p:cNvGrpSpPr/>
          <p:nvPr/>
        </p:nvGrpSpPr>
        <p:grpSpPr>
          <a:xfrm>
            <a:off x="434977" y="1567310"/>
            <a:ext cx="11317625" cy="1450259"/>
            <a:chOff x="434977" y="1611522"/>
            <a:chExt cx="11317625" cy="145025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736436" y="2062462"/>
              <a:ext cx="8807444" cy="0"/>
            </a:xfrm>
            <a:prstGeom prst="line">
              <a:avLst/>
            </a:prstGeom>
            <a:ln w="19050">
              <a:solidFill>
                <a:srgbClr val="5B8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1561" y="1830597"/>
              <a:ext cx="1419225" cy="514350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1123916" y="1611522"/>
              <a:ext cx="885825" cy="895350"/>
              <a:chOff x="1882776" y="1681988"/>
              <a:chExt cx="885825" cy="8953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2776" y="1681988"/>
                <a:ext cx="885825" cy="89535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240086" y="1951347"/>
                <a:ext cx="158698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5B8698"/>
                    </a:solidFill>
                    <a:latin typeface="Museo Sans Cyrl 700" panose="02000000000000000000" pitchFamily="50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2400" dirty="0">
                  <a:solidFill>
                    <a:srgbClr val="5B8698"/>
                  </a:solidFill>
                  <a:latin typeface="Museo Sans Cyrl 700" panose="02000000000000000000" pitchFamily="50" charset="-52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392911" y="1611522"/>
              <a:ext cx="885825" cy="895350"/>
              <a:chOff x="5564978" y="1681988"/>
              <a:chExt cx="885825" cy="8953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4978" y="1681988"/>
                <a:ext cx="885825" cy="89535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5914254" y="1951347"/>
                <a:ext cx="179536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F5BC23"/>
                    </a:solidFill>
                    <a:latin typeface="Museo Sans Cyrl 700" panose="02000000000000000000" pitchFamily="50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2400" dirty="0">
                  <a:solidFill>
                    <a:srgbClr val="F5BC23"/>
                  </a:solidFill>
                  <a:latin typeface="Museo Sans Cyrl 700" panose="02000000000000000000" pitchFamily="50" charset="-52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0195873" y="1611522"/>
              <a:ext cx="1028700" cy="895350"/>
              <a:chOff x="9629265" y="1681988"/>
              <a:chExt cx="1028700" cy="89535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9265" y="1681988"/>
                <a:ext cx="1028700" cy="89535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9977272" y="1951347"/>
                <a:ext cx="179536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chemeClr val="accent2"/>
                    </a:solidFill>
                    <a:latin typeface="Museo Sans Cyrl 700" panose="02000000000000000000" pitchFamily="50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2400" dirty="0">
                  <a:solidFill>
                    <a:schemeClr val="accent2"/>
                  </a:solidFill>
                  <a:latin typeface="Museo Sans Cyrl 700" panose="02000000000000000000" pitchFamily="50" charset="-52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34977" y="2630894"/>
              <a:ext cx="2251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ru-RU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Оформите подписку на</a:t>
              </a:r>
              <a:endParaRPr lang="en-US" sz="1400" dirty="0" smtClean="0"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1400" dirty="0" smtClean="0">
                  <a:solidFill>
                    <a:srgbClr val="00BCA1"/>
                  </a:solidFill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cloud.kaspersky.com</a:t>
              </a:r>
              <a:endParaRPr lang="en-US" sz="1400" dirty="0">
                <a:solidFill>
                  <a:srgbClr val="00BCA1"/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06357" y="2630894"/>
              <a:ext cx="2251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ru-RU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Добавьте устройства, требующие защиты</a:t>
              </a:r>
              <a:endParaRPr lang="en-US" sz="1400" dirty="0">
                <a:solidFill>
                  <a:srgbClr val="00BCA1"/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01406" y="2630894"/>
              <a:ext cx="225119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ru-RU" sz="1400" dirty="0" smtClean="0">
                  <a:latin typeface="Museo Sans Cyrl 500" panose="02000000000000000000" pitchFamily="50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Обслуживание занимает ~15 мин. в неделю</a:t>
              </a:r>
              <a:endParaRPr lang="en-US" sz="1400" dirty="0">
                <a:solidFill>
                  <a:srgbClr val="00BCA1"/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9678">
              <a:off x="7702931" y="1809452"/>
              <a:ext cx="477130" cy="46208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1804">
              <a:off x="8542131" y="1809452"/>
              <a:ext cx="477130" cy="46208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1804">
              <a:off x="8244053" y="1714458"/>
              <a:ext cx="238294" cy="23077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000">
              <a:off x="8286113" y="2136103"/>
              <a:ext cx="169186" cy="163850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9501406" y="3443129"/>
            <a:ext cx="2251196" cy="2548096"/>
          </a:xfrm>
          <a:prstGeom prst="roundRect">
            <a:avLst>
              <a:gd name="adj" fmla="val 6228"/>
            </a:avLst>
          </a:prstGeom>
          <a:noFill/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ounded Rectangle 43"/>
          <p:cNvSpPr/>
          <p:nvPr/>
        </p:nvSpPr>
        <p:spPr>
          <a:xfrm>
            <a:off x="4322851" y="3443129"/>
            <a:ext cx="3077324" cy="2548096"/>
          </a:xfrm>
          <a:prstGeom prst="roundRect">
            <a:avLst>
              <a:gd name="adj" fmla="val 6228"/>
            </a:avLst>
          </a:prstGeom>
          <a:noFill/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ounded Rectangle 44"/>
          <p:cNvSpPr/>
          <p:nvPr/>
        </p:nvSpPr>
        <p:spPr>
          <a:xfrm>
            <a:off x="434976" y="3443129"/>
            <a:ext cx="2616772" cy="2548096"/>
          </a:xfrm>
          <a:prstGeom prst="roundRect">
            <a:avLst>
              <a:gd name="adj" fmla="val 6228"/>
            </a:avLst>
          </a:prstGeom>
          <a:noFill/>
          <a:ln w="12700">
            <a:solidFill>
              <a:schemeClr val="bg2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Rectangle 45"/>
          <p:cNvSpPr/>
          <p:nvPr/>
        </p:nvSpPr>
        <p:spPr>
          <a:xfrm>
            <a:off x="434974" y="4337310"/>
            <a:ext cx="261677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20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Создайте учетную запись на</a:t>
            </a:r>
            <a:r>
              <a:rPr lang="en-US" dirty="0" smtClean="0"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cloud.kaspersky.com</a:t>
            </a:r>
            <a:endParaRPr lang="en-US" dirty="0">
              <a:latin typeface="Museo Sans Cyrl 5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53887" y="4255512"/>
            <a:ext cx="176348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2000"/>
              </a:spcAft>
            </a:pPr>
            <a:r>
              <a:rPr lang="ru-RU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 это всё</a:t>
            </a:r>
            <a:r>
              <a:rPr lang="en-US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AC92"/>
                </a:solidFill>
                <a:latin typeface="Museo Sans Cyrl 7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 защищены</a:t>
            </a:r>
            <a:endParaRPr lang="en-US" sz="2000" dirty="0">
              <a:latin typeface="Museo Sans Cyrl 5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24256" y="3667895"/>
            <a:ext cx="3529631" cy="2169825"/>
          </a:xfrm>
          <a:prstGeom prst="rect">
            <a:avLst/>
          </a:prstGeom>
        </p:spPr>
        <p:txBody>
          <a:bodyPr wrap="square" lIns="360000" tIns="0" rIns="360000" bIns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5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Создайте рабочую область и разверните ПО для защиты рабочих мест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К каждому подключенному устройству автоматически применяется политика </a:t>
            </a:r>
            <a:b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 умолчанию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Museo Sans Cyrl 300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1560575" y="3090863"/>
            <a:ext cx="1" cy="35226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831954" y="3061910"/>
            <a:ext cx="1" cy="35226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10643415" y="3090863"/>
            <a:ext cx="1" cy="35226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9109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ges and graphics">
  <a:themeElements>
    <a:clrScheme name="Kaspersky Lab colors">
      <a:dk1>
        <a:sysClr val="windowText" lastClr="000000"/>
      </a:dk1>
      <a:lt1>
        <a:sysClr val="window" lastClr="FFFFFF"/>
      </a:lt1>
      <a:dk2>
        <a:srgbClr val="006D5C"/>
      </a:dk2>
      <a:lt2>
        <a:srgbClr val="E7E6E6"/>
      </a:lt2>
      <a:accent1>
        <a:srgbClr val="0F6B5E"/>
      </a:accent1>
      <a:accent2>
        <a:srgbClr val="009982"/>
      </a:accent2>
      <a:accent3>
        <a:srgbClr val="71C9BC"/>
      </a:accent3>
      <a:accent4>
        <a:srgbClr val="575757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out pagination">
  <a:themeElements>
    <a:clrScheme name="Kaspersky Lab colors">
      <a:dk1>
        <a:sysClr val="windowText" lastClr="000000"/>
      </a:dk1>
      <a:lt1>
        <a:sysClr val="window" lastClr="FFFFFF"/>
      </a:lt1>
      <a:dk2>
        <a:srgbClr val="006D5C"/>
      </a:dk2>
      <a:lt2>
        <a:srgbClr val="E7E6E6"/>
      </a:lt2>
      <a:accent1>
        <a:srgbClr val="0F6B5E"/>
      </a:accent1>
      <a:accent2>
        <a:srgbClr val="009982"/>
      </a:accent2>
      <a:accent3>
        <a:srgbClr val="71C9BC"/>
      </a:accent3>
      <a:accent4>
        <a:srgbClr val="575757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33568</TotalTime>
  <Words>981</Words>
  <Application>Microsoft Office PowerPoint</Application>
  <PresentationFormat>Произвольный</PresentationFormat>
  <Paragraphs>246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Museo Sans Cyrl 300</vt:lpstr>
      <vt:lpstr>Museo Sans Cyrl 700</vt:lpstr>
      <vt:lpstr>Calibri</vt:lpstr>
      <vt:lpstr>Museo Sans Cyrl 500</vt:lpstr>
      <vt:lpstr>Times New Roman</vt:lpstr>
      <vt:lpstr>Wingdings</vt:lpstr>
      <vt:lpstr>Pages and graphics</vt:lpstr>
      <vt:lpstr>Slides without pagination</vt:lpstr>
      <vt:lpstr>Kaspersky Endpoint Security Cloud</vt:lpstr>
      <vt:lpstr>Опасное заблуждение</vt:lpstr>
      <vt:lpstr>Трудности IT-администрирования в СМБ-секторе</vt:lpstr>
      <vt:lpstr>На что похож обычный рабочий день IT-администратора</vt:lpstr>
      <vt:lpstr>Kaspersky Endpoint Security Cloud</vt:lpstr>
      <vt:lpstr>Преимущества для бизнеса</vt:lpstr>
      <vt:lpstr>Лучшая в отрасли защита</vt:lpstr>
      <vt:lpstr>Контроль и защита рабочих мест</vt:lpstr>
      <vt:lpstr>Готовое к работе решение</vt:lpstr>
      <vt:lpstr>Профили безопасности пользователей</vt:lpstr>
      <vt:lpstr>Безопасность и контроль мобильных устройств сотрудников </vt:lpstr>
      <vt:lpstr>Возможности аутсорсинга</vt:lpstr>
      <vt:lpstr>Соответствие лучшим отраслевым стандартам </vt:lpstr>
      <vt:lpstr>Гибкое лицензирование</vt:lpstr>
      <vt:lpstr>Преимущества облачной защиты рабочих мест </vt:lpstr>
      <vt:lpstr>Веб-интерфейс упрощает работу IT-администратора </vt:lpstr>
      <vt:lpstr>Сравнение уровней решения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Shapovalov</dc:creator>
  <cp:lastModifiedBy>Максим Горинский</cp:lastModifiedBy>
  <cp:revision>863</cp:revision>
  <dcterms:created xsi:type="dcterms:W3CDTF">2016-08-02T08:27:25Z</dcterms:created>
  <dcterms:modified xsi:type="dcterms:W3CDTF">2019-12-12T16:09:10Z</dcterms:modified>
</cp:coreProperties>
</file>