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28"/>
  </p:notesMasterIdLst>
  <p:handoutMasterIdLst>
    <p:handoutMasterId r:id="rId29"/>
  </p:handoutMasterIdLst>
  <p:sldIdLst>
    <p:sldId id="281" r:id="rId6"/>
    <p:sldId id="285" r:id="rId7"/>
    <p:sldId id="286" r:id="rId8"/>
    <p:sldId id="287" r:id="rId9"/>
    <p:sldId id="318" r:id="rId10"/>
    <p:sldId id="288" r:id="rId11"/>
    <p:sldId id="289" r:id="rId12"/>
    <p:sldId id="290" r:id="rId13"/>
    <p:sldId id="314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16" r:id="rId25"/>
    <p:sldId id="315" r:id="rId26"/>
    <p:sldId id="312" r:id="rId27"/>
  </p:sldIdLst>
  <p:sldSz cx="9144000" cy="5143500" type="screen16x9"/>
  <p:notesSz cx="6858000" cy="9144000"/>
  <p:custDataLst>
    <p:tags r:id="rId30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35" userDrawn="1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Sergey Lurye" initials="SL" lastIdx="2" clrIdx="1"/>
  <p:cmAuthor id="2" name="Alison Nichol-Smith" initials="AN" lastIdx="11" clrIdx="2"/>
  <p:cmAuthor id="3" name="Anastasiya Koshkodaeva" initials="AK" lastIdx="5" clrIdx="3"/>
  <p:cmAuthor id="4" name="Mark Bermingham" initials="" lastIdx="1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3A897A"/>
    <a:srgbClr val="39890C"/>
    <a:srgbClr val="575757"/>
    <a:srgbClr val="39897A"/>
    <a:srgbClr val="646464"/>
    <a:srgbClr val="3C3C3C"/>
    <a:srgbClr val="63646D"/>
    <a:srgbClr val="636466"/>
    <a:srgbClr val="0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7" autoAdjust="0"/>
    <p:restoredTop sz="85612" autoAdjust="0"/>
  </p:normalViewPr>
  <p:slideViewPr>
    <p:cSldViewPr snapToObjects="1" showGuides="1">
      <p:cViewPr varScale="1">
        <p:scale>
          <a:sx n="84" d="100"/>
          <a:sy n="84" d="100"/>
        </p:scale>
        <p:origin x="78" y="840"/>
      </p:cViewPr>
      <p:guideLst>
        <p:guide orient="horz" pos="237"/>
        <p:guide orient="horz" pos="3003"/>
        <p:guide orient="horz" pos="713"/>
        <p:guide orient="horz" pos="623"/>
        <p:guide orient="horz" pos="2935"/>
        <p:guide pos="226"/>
        <p:guide pos="5534"/>
        <p:guide pos="2812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TOP3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7360">
                      <a:lumMod val="95000"/>
                      <a:lumOff val="5000"/>
                    </a:srgbClr>
                  </a:gs>
                  <a:gs pos="100000">
                    <a:srgbClr val="007360"/>
                  </a:gs>
                </a:gsLst>
                <a:lin ang="5400000" scaled="1"/>
                <a:tileRect/>
              </a:gradFill>
              <a:ln w="12700" cap="flat" cmpd="sng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2">
                      <a:lumMod val="70000"/>
                      <a:lumOff val="30000"/>
                    </a:schemeClr>
                  </a:gs>
                  <a:gs pos="100000">
                    <a:schemeClr val="bg2">
                      <a:lumMod val="80000"/>
                      <a:lumOff val="2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C000">
                      <a:lumMod val="90000"/>
                      <a:lumOff val="10000"/>
                    </a:srgbClr>
                  </a:gs>
                  <a:gs pos="100000">
                    <a:srgbClr val="FFC000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FFC000">
                      <a:lumMod val="90000"/>
                    </a:srgbClr>
                  </a:gs>
                  <a:gs pos="100000">
                    <a:srgbClr val="FFC000">
                      <a:lumMod val="8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bg2">
                      <a:lumMod val="100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70C0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FF0000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bg2">
                      <a:lumMod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90000"/>
                      <a:lumOff val="1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B0F0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B0F0">
                      <a:lumMod val="80000"/>
                      <a:lumOff val="20000"/>
                    </a:srgbClr>
                  </a:gs>
                  <a:gs pos="100000">
                    <a:srgbClr val="00B0F0">
                      <a:lumMod val="90000"/>
                      <a:lumOff val="1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ED1C24">
                      <a:lumMod val="100000"/>
                    </a:srgbClr>
                  </a:gs>
                  <a:gs pos="100000">
                    <a:srgbClr val="ED1C24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0070C0">
                      <a:lumMod val="90000"/>
                    </a:srgbClr>
                  </a:gs>
                  <a:gs pos="100000">
                    <a:srgbClr val="0070C0">
                      <a:lumMod val="7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70C0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0070C0">
                      <a:lumMod val="90000"/>
                    </a:srgbClr>
                  </a:gs>
                  <a:gs pos="100000">
                    <a:srgbClr val="0070C0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92D050">
                      <a:lumMod val="8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B0F0">
                      <a:lumMod val="9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gradFill>
                <a:gsLst>
                  <a:gs pos="0">
                    <a:srgbClr val="00B0F0">
                      <a:lumMod val="90000"/>
                    </a:srgbClr>
                  </a:gs>
                  <a:gs pos="100000">
                    <a:srgbClr val="00B0F0">
                      <a:lumMod val="7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xVal>
            <c:numRef>
              <c:f>Лист1!$A$2:$A$21</c:f>
              <c:numCache>
                <c:formatCode>General</c:formatCode>
                <c:ptCount val="20"/>
                <c:pt idx="0">
                  <c:v>93</c:v>
                </c:pt>
                <c:pt idx="1">
                  <c:v>75</c:v>
                </c:pt>
                <c:pt idx="2">
                  <c:v>68</c:v>
                </c:pt>
                <c:pt idx="3">
                  <c:v>62</c:v>
                </c:pt>
                <c:pt idx="4">
                  <c:v>44</c:v>
                </c:pt>
                <c:pt idx="5">
                  <c:v>76</c:v>
                </c:pt>
                <c:pt idx="6">
                  <c:v>64</c:v>
                </c:pt>
                <c:pt idx="7">
                  <c:v>58</c:v>
                </c:pt>
                <c:pt idx="8">
                  <c:v>74</c:v>
                </c:pt>
                <c:pt idx="9">
                  <c:v>61</c:v>
                </c:pt>
                <c:pt idx="10">
                  <c:v>47</c:v>
                </c:pt>
                <c:pt idx="11">
                  <c:v>55</c:v>
                </c:pt>
                <c:pt idx="12">
                  <c:v>36</c:v>
                </c:pt>
                <c:pt idx="13">
                  <c:v>68</c:v>
                </c:pt>
                <c:pt idx="14">
                  <c:v>43</c:v>
                </c:pt>
                <c:pt idx="15">
                  <c:v>36</c:v>
                </c:pt>
                <c:pt idx="16">
                  <c:v>46</c:v>
                </c:pt>
                <c:pt idx="17">
                  <c:v>35</c:v>
                </c:pt>
                <c:pt idx="18">
                  <c:v>41</c:v>
                </c:pt>
                <c:pt idx="19">
                  <c:v>33</c:v>
                </c:pt>
              </c:numCache>
            </c:numRef>
          </c:xVal>
          <c:yVal>
            <c:numRef>
              <c:f>Лист1!$B$2:$B$21</c:f>
              <c:numCache>
                <c:formatCode>General</c:formatCode>
                <c:ptCount val="20"/>
                <c:pt idx="0">
                  <c:v>0.71000000000000008</c:v>
                </c:pt>
                <c:pt idx="1">
                  <c:v>0.63000000000000012</c:v>
                </c:pt>
                <c:pt idx="2">
                  <c:v>0.35000000000000003</c:v>
                </c:pt>
                <c:pt idx="3">
                  <c:v>8.0000000000000016E-2</c:v>
                </c:pt>
                <c:pt idx="4">
                  <c:v>0.30000000000000004</c:v>
                </c:pt>
                <c:pt idx="5">
                  <c:v>0.38000000000000006</c:v>
                </c:pt>
                <c:pt idx="6">
                  <c:v>0.14000000000000001</c:v>
                </c:pt>
                <c:pt idx="7">
                  <c:v>0.47000000000000003</c:v>
                </c:pt>
                <c:pt idx="8">
                  <c:v>0.2</c:v>
                </c:pt>
                <c:pt idx="9">
                  <c:v>0.44000000000000006</c:v>
                </c:pt>
                <c:pt idx="10">
                  <c:v>0.23</c:v>
                </c:pt>
                <c:pt idx="11">
                  <c:v>0.11000000000000001</c:v>
                </c:pt>
                <c:pt idx="12">
                  <c:v>0.31000000000000005</c:v>
                </c:pt>
                <c:pt idx="13">
                  <c:v>0.12000000000000001</c:v>
                </c:pt>
                <c:pt idx="14">
                  <c:v>0.23</c:v>
                </c:pt>
                <c:pt idx="15">
                  <c:v>0.17</c:v>
                </c:pt>
                <c:pt idx="16">
                  <c:v>0.43000000000000005</c:v>
                </c:pt>
                <c:pt idx="17">
                  <c:v>0.34000000000000008</c:v>
                </c:pt>
                <c:pt idx="18">
                  <c:v>0.17</c:v>
                </c:pt>
                <c:pt idx="19">
                  <c:v>6.0000000000000012E-2</c:v>
                </c:pt>
              </c:numCache>
            </c:numRef>
          </c:yVal>
          <c:bubbleSize>
            <c:numRef>
              <c:f>Лист1!$C$2:$C$21</c:f>
              <c:numCache>
                <c:formatCode>General</c:formatCode>
                <c:ptCount val="20"/>
                <c:pt idx="0">
                  <c:v>51</c:v>
                </c:pt>
                <c:pt idx="1">
                  <c:v>35</c:v>
                </c:pt>
                <c:pt idx="2">
                  <c:v>9</c:v>
                </c:pt>
                <c:pt idx="3">
                  <c:v>4</c:v>
                </c:pt>
                <c:pt idx="4">
                  <c:v>10</c:v>
                </c:pt>
                <c:pt idx="5">
                  <c:v>18</c:v>
                </c:pt>
                <c:pt idx="6">
                  <c:v>7</c:v>
                </c:pt>
                <c:pt idx="7">
                  <c:v>20</c:v>
                </c:pt>
                <c:pt idx="8">
                  <c:v>9</c:v>
                </c:pt>
                <c:pt idx="9">
                  <c:v>17</c:v>
                </c:pt>
                <c:pt idx="10">
                  <c:v>7</c:v>
                </c:pt>
                <c:pt idx="11">
                  <c:v>5</c:v>
                </c:pt>
                <c:pt idx="12">
                  <c:v>11</c:v>
                </c:pt>
                <c:pt idx="13">
                  <c:v>8</c:v>
                </c:pt>
                <c:pt idx="14">
                  <c:v>10</c:v>
                </c:pt>
                <c:pt idx="15">
                  <c:v>6</c:v>
                </c:pt>
                <c:pt idx="16">
                  <c:v>18</c:v>
                </c:pt>
                <c:pt idx="17">
                  <c:v>11</c:v>
                </c:pt>
                <c:pt idx="18">
                  <c:v>7</c:v>
                </c:pt>
                <c:pt idx="19">
                  <c:v>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0"/>
        <c:showNegBubbles val="0"/>
        <c:sizeRepresents val="w"/>
        <c:axId val="248533856"/>
        <c:axId val="248534416"/>
      </c:bubbleChart>
      <c:valAx>
        <c:axId val="248533856"/>
        <c:scaling>
          <c:orientation val="minMax"/>
          <c:max val="106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8534416"/>
        <c:crosses val="autoZero"/>
        <c:crossBetween val="midCat"/>
        <c:majorUnit val="20"/>
      </c:valAx>
      <c:valAx>
        <c:axId val="248534416"/>
        <c:scaling>
          <c:orientation val="minMax"/>
          <c:max val="1.100000000000000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853385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pPr/>
              <a:t>01.06.2015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50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1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72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00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1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6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9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347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33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572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8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52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87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636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50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0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8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4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28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2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Font typeface="Arial" pitchFamily="34" charset="0"/>
              <a:buNone/>
              <a:defRPr>
                <a:latin typeface="Franklin Gothic Book" panose="020B0503020102020204" pitchFamily="34" charset="0"/>
              </a:defRPr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Franklin Gothic Book" panose="020B0503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Franklin Gothic Book" panose="020B05030201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6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Franklin Gothic Book" panose="020B05030201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buSzPct val="90000"/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  <a:latin typeface="Franklin Gothic Book" panose="020B0503020102020204" pitchFamily="34" charset="0"/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Franklin Gothic Book" panose="020B05030201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Franklin Gothic Book" panose="020B05030201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Franklin Gothic Book" panose="020B05030201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Franklin Gothic Book" panose="020B05030201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556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741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" name="Picture 6" descr="26slide_n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5670" y="4840002"/>
            <a:ext cx="866810" cy="1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>
                <a:latin typeface="Franklin Gothic Book" panose="020B0503020102020204" pitchFamily="34" charset="0"/>
              </a:defRPr>
            </a:lvl1pPr>
            <a:lvl2pPr marL="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227785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556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741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" name="Picture 6" descr="26slide_n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5670" y="4840002"/>
            <a:ext cx="866810" cy="1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5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6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707635"/>
            <a:ext cx="6876764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897A"/>
                </a:solidFill>
                <a:latin typeface="Franklin Gothic Demi" panose="020B0703020102020204" pitchFamily="34" charset="0"/>
              </a:rPr>
              <a:t>KASPERSKY SMALL OFFICE SECURITY 4</a:t>
            </a:r>
          </a:p>
          <a:p>
            <a:pPr algn="ctr"/>
            <a:r>
              <a:rPr lang="ru-RU" sz="2400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Обзор продукта</a:t>
            </a:r>
            <a:endParaRPr lang="en-US" sz="2400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9"/>
          <a:stretch/>
        </p:blipFill>
        <p:spPr>
          <a:xfrm>
            <a:off x="-684583" y="456704"/>
            <a:ext cx="7128792" cy="4335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ПРОСТОЕ УПРАВЛЕНИЕ ИЗ ЛЮБОЙ ТОЧКИ МИРА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: </a:t>
            </a:r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/>
            </a:r>
            <a:b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</a:br>
            <a:r>
              <a:rPr lang="ru-RU" cap="none" dirty="0" smtClean="0">
                <a:solidFill>
                  <a:srgbClr val="39897A"/>
                </a:solidFill>
              </a:rPr>
              <a:t>ОБЛАЧНАЯ КОНСОЛЬ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000" y="1620000"/>
            <a:ext cx="2376480" cy="21544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Владелец малого бизнеса должен заниматься развитием  и повышением эффективности работы своей компании.. </a:t>
            </a:r>
          </a:p>
          <a:p>
            <a:pPr defTabSz="666750">
              <a:spcBef>
                <a:spcPct val="0"/>
              </a:spcBef>
            </a:pP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defTabSz="666750">
              <a:spcBef>
                <a:spcPct val="0"/>
              </a:spcBef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Функци</a:t>
            </a:r>
            <a:r>
              <a:rPr lang="ru-RU" sz="1400" dirty="0">
                <a:solidFill>
                  <a:srgbClr val="787878"/>
                </a:solidFill>
                <a:latin typeface="Franklin Gothic Book" panose="020B0503020102020204" pitchFamily="34" charset="0"/>
              </a:rPr>
              <a:t>ю</a:t>
            </a: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>
                <a:solidFill>
                  <a:srgbClr val="787878"/>
                </a:solidFill>
                <a:latin typeface="Franklin Gothic Book" panose="020B0503020102020204" pitchFamily="34" charset="0"/>
              </a:rPr>
              <a:t>управление </a:t>
            </a: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защитой можно делегировать </a:t>
            </a:r>
            <a:r>
              <a:rPr lang="ru-RU" sz="1400" dirty="0">
                <a:solidFill>
                  <a:srgbClr val="787878"/>
                </a:solidFill>
                <a:latin typeface="Franklin Gothic Book" panose="020B0503020102020204" pitchFamily="34" charset="0"/>
              </a:rPr>
              <a:t>системному администратору, работающему удаленно.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ОБЛАЧНАЯ КОНСОЛЬ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44616" y="1033200"/>
            <a:ext cx="3347864" cy="2700300"/>
          </a:xfrm>
        </p:spPr>
        <p:txBody>
          <a:bodyPr/>
          <a:lstStyle/>
          <a:p>
            <a:pPr marL="176400" lvl="0" indent="-176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Единый интерфейс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marL="176400" lvl="0" indent="-176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Статусы защиты устройств</a:t>
            </a:r>
          </a:p>
          <a:p>
            <a:pPr marL="176400" lvl="0" indent="-176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Удаленное управление настройками защиты</a:t>
            </a:r>
          </a:p>
          <a:p>
            <a:pPr marL="176400" lvl="0" indent="-176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Удобное управление лицензиями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marL="176400" lvl="0" indent="-1764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Круглосуточная техническая поддержка</a:t>
            </a:r>
            <a:endParaRPr lang="ru-RU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1" y="833808"/>
            <a:ext cx="5004088" cy="32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37"/>
            <a:ext cx="7486537" cy="4212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72" y="271323"/>
            <a:ext cx="8426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БЕЗОПАСНОСТЬ ФИНАНСОВОЙ ИНФОРМАЦИИ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: </a:t>
            </a:r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БЕЗОПАСНЫЕ ПЛАТЕЖИ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2632" y="2059965"/>
            <a:ext cx="868828" cy="10772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Виртуальная клавиатура</a:t>
            </a:r>
            <a:endParaRPr lang="ru-RU" sz="7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1080000"/>
            <a:ext cx="2862332" cy="129266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Сотрудники работают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с онлайн-банкингом, платежными системами и интернет-магазинами, поэтому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защита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деловых транзакций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от финансового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мошенничества просто необходима.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4341" y="1080000"/>
            <a:ext cx="851195" cy="123111"/>
          </a:xfrm>
          <a:prstGeom prst="rect">
            <a:avLst/>
          </a:prstGeom>
          <a:solidFill>
            <a:srgbClr val="3A897A"/>
          </a:solidFill>
        </p:spPr>
        <p:txBody>
          <a:bodyPr wrap="none" lIns="0" tIns="0" rIns="0" bIns="0" rtlCol="0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Безопасные платежи</a:t>
            </a:r>
            <a:endParaRPr lang="ru-RU" sz="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Технология безопасные платежи</a:t>
            </a:r>
            <a:endParaRPr lang="ru-RU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92080" y="1171909"/>
            <a:ext cx="2952148" cy="3168623"/>
          </a:xfrm>
        </p:spPr>
        <p:txBody>
          <a:bodyPr/>
          <a:lstStyle/>
          <a:p>
            <a:r>
              <a:rPr lang="ru-RU" sz="1600" dirty="0" smtClean="0">
                <a:solidFill>
                  <a:srgbClr val="787878"/>
                </a:solidFill>
                <a:latin typeface="Franklin Gothic Medium" panose="020B0603020102020204" pitchFamily="34" charset="0"/>
              </a:rPr>
              <a:t>Безопасные платежи</a:t>
            </a:r>
            <a:endParaRPr lang="ru-RU" sz="1600" dirty="0">
              <a:solidFill>
                <a:srgbClr val="787878"/>
              </a:solidFill>
              <a:latin typeface="Franklin Gothic Medium" panose="020B0603020102020204" pitchFamily="34" charset="0"/>
            </a:endParaRPr>
          </a:p>
          <a:p>
            <a:pPr marL="0" lvl="2" indent="0">
              <a:buClr>
                <a:srgbClr val="787878"/>
              </a:buClr>
              <a:buNone/>
              <a:tabLst>
                <a:tab pos="541338" algn="l"/>
              </a:tabLst>
            </a:pPr>
            <a:r>
              <a:rPr lang="ru-RU" sz="1200" dirty="0" smtClean="0">
                <a:solidFill>
                  <a:srgbClr val="787878"/>
                </a:solidFill>
              </a:rPr>
              <a:t>Включает в </a:t>
            </a:r>
            <a:r>
              <a:rPr lang="ru-RU" sz="1200" dirty="0">
                <a:solidFill>
                  <a:srgbClr val="787878"/>
                </a:solidFill>
              </a:rPr>
              <a:t>себя три ключевых компонента защиты: </a:t>
            </a:r>
            <a:endParaRPr lang="ru-RU" sz="1200" dirty="0" smtClean="0">
              <a:solidFill>
                <a:srgbClr val="787878"/>
              </a:solidFill>
            </a:endParaRPr>
          </a:p>
          <a:p>
            <a:pPr marL="177800" lvl="2" indent="-177800">
              <a:buClr>
                <a:srgbClr val="787878"/>
              </a:buClr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>
                <a:solidFill>
                  <a:srgbClr val="787878"/>
                </a:solidFill>
              </a:rPr>
              <a:t>Б</a:t>
            </a:r>
            <a:r>
              <a:rPr lang="ru-RU" sz="1200" dirty="0" smtClean="0">
                <a:solidFill>
                  <a:srgbClr val="787878"/>
                </a:solidFill>
              </a:rPr>
              <a:t>аза </a:t>
            </a:r>
            <a:r>
              <a:rPr lang="ru-RU" sz="1200" dirty="0">
                <a:solidFill>
                  <a:srgbClr val="787878"/>
                </a:solidFill>
              </a:rPr>
              <a:t>доверенных </a:t>
            </a:r>
            <a:r>
              <a:rPr lang="ru-RU" sz="1200" dirty="0" smtClean="0">
                <a:solidFill>
                  <a:srgbClr val="787878"/>
                </a:solidFill>
              </a:rPr>
              <a:t>адресов платежных </a:t>
            </a:r>
            <a:r>
              <a:rPr lang="ru-RU" sz="1200" dirty="0">
                <a:solidFill>
                  <a:srgbClr val="787878"/>
                </a:solidFill>
              </a:rPr>
              <a:t>и банковских систем, </a:t>
            </a:r>
            <a:endParaRPr lang="ru-RU" sz="1200" dirty="0" smtClean="0">
              <a:solidFill>
                <a:srgbClr val="787878"/>
              </a:solidFill>
            </a:endParaRPr>
          </a:p>
          <a:p>
            <a:pPr marL="177800" lvl="2" indent="-177800">
              <a:buClr>
                <a:srgbClr val="787878"/>
              </a:buClr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 smtClean="0">
                <a:solidFill>
                  <a:srgbClr val="787878"/>
                </a:solidFill>
              </a:rPr>
              <a:t>Сервис </a:t>
            </a:r>
            <a:r>
              <a:rPr lang="ru-RU" sz="1200" dirty="0">
                <a:solidFill>
                  <a:srgbClr val="787878"/>
                </a:solidFill>
              </a:rPr>
              <a:t>проверки </a:t>
            </a:r>
            <a:r>
              <a:rPr lang="ru-RU" sz="1200" dirty="0" smtClean="0">
                <a:solidFill>
                  <a:srgbClr val="787878"/>
                </a:solidFill>
              </a:rPr>
              <a:t>сертификатов; </a:t>
            </a:r>
            <a:endParaRPr lang="ru-RU" sz="1200" dirty="0">
              <a:solidFill>
                <a:srgbClr val="787878"/>
              </a:solidFill>
            </a:endParaRPr>
          </a:p>
          <a:p>
            <a:pPr marL="177800" lvl="2" indent="-177800">
              <a:buClr>
                <a:srgbClr val="787878"/>
              </a:buClr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 smtClean="0">
                <a:solidFill>
                  <a:srgbClr val="787878"/>
                </a:solidFill>
              </a:rPr>
              <a:t>Проверка </a:t>
            </a:r>
            <a:r>
              <a:rPr lang="ru-RU" sz="1200" dirty="0">
                <a:solidFill>
                  <a:srgbClr val="787878"/>
                </a:solidFill>
              </a:rPr>
              <a:t>компьютера пользователя на наличие </a:t>
            </a:r>
            <a:r>
              <a:rPr lang="ru-RU" sz="1200" dirty="0" smtClean="0">
                <a:solidFill>
                  <a:srgbClr val="787878"/>
                </a:solidFill>
              </a:rPr>
              <a:t>уязвимостей. </a:t>
            </a:r>
            <a:endParaRPr lang="en-US" sz="1200" dirty="0">
              <a:solidFill>
                <a:srgbClr val="787878"/>
              </a:solidFill>
            </a:endParaRPr>
          </a:p>
          <a:p>
            <a:pPr lvl="1"/>
            <a:endParaRPr lang="ru-RU" sz="1600" b="0" dirty="0" smtClean="0">
              <a:solidFill>
                <a:srgbClr val="787878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ru-RU" sz="1600" b="0" dirty="0" smtClean="0">
                <a:solidFill>
                  <a:srgbClr val="787878"/>
                </a:solidFill>
                <a:latin typeface="Franklin Gothic Medium" panose="020B0603020102020204" pitchFamily="34" charset="0"/>
              </a:rPr>
              <a:t>Виртуальная </a:t>
            </a:r>
            <a:r>
              <a:rPr lang="ru-RU" sz="1600" b="0" dirty="0">
                <a:solidFill>
                  <a:srgbClr val="787878"/>
                </a:solidFill>
                <a:latin typeface="Franklin Gothic Medium" panose="020B0603020102020204" pitchFamily="34" charset="0"/>
              </a:rPr>
              <a:t>клавиатура и режим безопасной </a:t>
            </a:r>
            <a:r>
              <a:rPr lang="ru-RU" sz="1600" b="0" dirty="0" smtClean="0">
                <a:solidFill>
                  <a:srgbClr val="787878"/>
                </a:solidFill>
                <a:latin typeface="Franklin Gothic Medium" panose="020B0603020102020204" pitchFamily="34" charset="0"/>
              </a:rPr>
              <a:t>клавиатуры</a:t>
            </a:r>
            <a:endParaRPr lang="en-US" sz="1600" b="0" dirty="0" smtClean="0">
              <a:solidFill>
                <a:srgbClr val="787878"/>
              </a:solidFill>
              <a:latin typeface="Franklin Gothic Medium" panose="020B0603020102020204" pitchFamily="34" charset="0"/>
            </a:endParaRPr>
          </a:p>
          <a:p>
            <a:pPr marL="177800" lvl="2" indent="-177800">
              <a:buClr>
                <a:srgbClr val="787878"/>
              </a:buClr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>
                <a:solidFill>
                  <a:srgbClr val="787878"/>
                </a:solidFill>
              </a:rPr>
              <a:t>П</a:t>
            </a:r>
            <a:r>
              <a:rPr lang="ru-RU" sz="1200" dirty="0" smtClean="0">
                <a:solidFill>
                  <a:srgbClr val="787878"/>
                </a:solidFill>
              </a:rPr>
              <a:t>редотвращают </a:t>
            </a:r>
            <a:r>
              <a:rPr lang="ru-RU" sz="1200" dirty="0">
                <a:solidFill>
                  <a:srgbClr val="787878"/>
                </a:solidFill>
              </a:rPr>
              <a:t>перехват ваших паролей клавиатурными шпионами (</a:t>
            </a:r>
            <a:r>
              <a:rPr lang="ru-RU" sz="1200" dirty="0" err="1">
                <a:solidFill>
                  <a:srgbClr val="787878"/>
                </a:solidFill>
              </a:rPr>
              <a:t>кейлоггерами</a:t>
            </a:r>
            <a:r>
              <a:rPr lang="ru-RU" sz="1200" dirty="0" smtClean="0">
                <a:solidFill>
                  <a:srgbClr val="787878"/>
                </a:solidFill>
              </a:rPr>
              <a:t>)</a:t>
            </a:r>
            <a:endParaRPr lang="ru-RU" sz="12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1100147"/>
            <a:ext cx="568800" cy="56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3367185"/>
            <a:ext cx="568800" cy="56880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2" y="989013"/>
            <a:ext cx="4035142" cy="30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21592" b="16332"/>
          <a:stretch/>
        </p:blipFill>
        <p:spPr>
          <a:xfrm>
            <a:off x="336672" y="357199"/>
            <a:ext cx="6567416" cy="4303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1"/>
            <a:ext cx="8664584" cy="523158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ЗАЩИТА ДАННЫХ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: </a:t>
            </a:r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ШИФРОВАНИЕ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47478" y="1707654"/>
            <a:ext cx="2785666" cy="27003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Важная бизнес-информация  - один из основных активов компании. Конфиденциальные данные должны находиться под надежной защитой.</a:t>
            </a:r>
            <a:endParaRPr lang="en-US" sz="1400" dirty="0">
              <a:solidFill>
                <a:srgbClr val="787878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Бизнес-информация и персональные данные могут храниться в контейнерах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;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Каждый контейнер зашифрован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Восстановить данные поможет функция резервного копирования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.</a:t>
            </a:r>
            <a:endParaRPr lang="ru-RU" sz="13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ШИФРОВАНИЕ: ОСНОВНЫЕ ФУНКЦИИ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220000" y="1382400"/>
            <a:ext cx="3276448" cy="32767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Защита паролей для доступа к конфиденциальным данным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Создание виртуальных контейнеров, в которых надежно хранятся зашифрованные папки и файлы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Шифрование </a:t>
            </a:r>
            <a:r>
              <a:rPr lang="ru-RU" sz="1600" dirty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анных никак не влияет на производительность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2169356"/>
            <a:ext cx="568800" cy="56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1382400"/>
            <a:ext cx="568800" cy="56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3255826"/>
            <a:ext cx="568800" cy="568800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3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5" y="1125208"/>
            <a:ext cx="4019675" cy="30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РЕЗЕРВНОЕ КОПИРОВАНИЕ И ВОССТАНОВЛЕНИЕ ДАННЫХ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79521" y="1599642"/>
            <a:ext cx="3564479" cy="12435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787878"/>
                </a:solidFill>
                <a:latin typeface="Franklin Gothic Medium" panose="020B0603020102020204" pitchFamily="34" charset="0"/>
              </a:rPr>
              <a:t>Хранение и восстановление данных</a:t>
            </a:r>
            <a:r>
              <a:rPr lang="en-US" sz="1600" dirty="0" smtClean="0">
                <a:solidFill>
                  <a:srgbClr val="787878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 smtClean="0">
                <a:solidFill>
                  <a:srgbClr val="787878"/>
                </a:solidFill>
              </a:rPr>
              <a:t>Автоматическое восстановление данных на</a:t>
            </a:r>
            <a:endParaRPr lang="en-US" sz="1400" dirty="0">
              <a:solidFill>
                <a:srgbClr val="787878"/>
              </a:solidFill>
            </a:endParaRPr>
          </a:p>
          <a:p>
            <a:pPr marL="631972" lvl="2" indent="-176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Жесткий диск</a:t>
            </a:r>
            <a:endParaRPr lang="en-US" sz="1400" dirty="0">
              <a:solidFill>
                <a:srgbClr val="787878"/>
              </a:solidFill>
            </a:endParaRPr>
          </a:p>
          <a:p>
            <a:pPr marL="631972" lvl="2" indent="-176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FTP </a:t>
            </a:r>
            <a:endParaRPr lang="en-US" sz="1400" dirty="0">
              <a:solidFill>
                <a:srgbClr val="787878"/>
              </a:solidFill>
            </a:endParaRPr>
          </a:p>
          <a:p>
            <a:pPr marL="631972" lvl="2" indent="-176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Dropbox</a:t>
            </a: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marL="176400" indent="-176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Автоматическое резервное копирования информации с устройства во время его использования</a:t>
            </a:r>
          </a:p>
          <a:p>
            <a:pPr marL="358775" indent="-176213">
              <a:spcBef>
                <a:spcPts val="0"/>
              </a:spcBef>
            </a:pPr>
            <a:endParaRPr lang="ru-RU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1382400"/>
            <a:ext cx="568800" cy="568800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123690"/>
            <a:ext cx="4004558" cy="30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2" y="215"/>
            <a:ext cx="5054598" cy="514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5904188" cy="847194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МЕНЕДЖЕР ПАРОЛЕЙ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92000" y="1455626"/>
            <a:ext cx="3384456" cy="298833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При работе в интернете, пользователям приходится запоминать большое количество паролей.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Менеджер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паролей безопасно хранит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учетные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данные пользователей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 облаке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. Это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снижает риск потери паролей и  взлома учетных записей.</a:t>
            </a:r>
          </a:p>
        </p:txBody>
      </p:sp>
    </p:spTree>
    <p:extLst>
      <p:ext uri="{BB962C8B-B14F-4D97-AF65-F5344CB8AC3E}">
        <p14:creationId xmlns:p14="http://schemas.microsoft.com/office/powerpoint/2010/main" val="2337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МЕНЕДЖЕР ПАРОЛЕЙ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/>
            </a:r>
            <a:b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</a:b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19988" y="1382400"/>
            <a:ext cx="3492472" cy="2916238"/>
          </a:xfrm>
        </p:spPr>
        <p:txBody>
          <a:bodyPr/>
          <a:lstStyle/>
          <a:p>
            <a:pPr lvl="1">
              <a:buClr>
                <a:srgbClr val="787878"/>
              </a:buClr>
            </a:pPr>
            <a:r>
              <a:rPr lang="ru-RU" sz="1600" b="0" dirty="0" smtClean="0">
                <a:solidFill>
                  <a:srgbClr val="787878"/>
                </a:solidFill>
              </a:rPr>
              <a:t>Надежное хранение паролей для веб-сайтов и приложений</a:t>
            </a:r>
            <a:r>
              <a:rPr lang="en-US" sz="1600" b="0" dirty="0">
                <a:solidFill>
                  <a:srgbClr val="787878"/>
                </a:solidFill>
                <a:latin typeface="Franklin Gothic Book" panose="020B0503020102020204" pitchFamily="34" charset="0"/>
              </a:rPr>
              <a:t/>
            </a:r>
            <a:br>
              <a:rPr lang="en-US" sz="1600" b="0" dirty="0">
                <a:solidFill>
                  <a:srgbClr val="787878"/>
                </a:solidFill>
                <a:latin typeface="Franklin Gothic Book" panose="020B0503020102020204" pitchFamily="34" charset="0"/>
              </a:rPr>
            </a:br>
            <a:endParaRPr lang="en-US" sz="1600" b="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1">
              <a:buClr>
                <a:srgbClr val="787878"/>
              </a:buClr>
            </a:pPr>
            <a:r>
              <a:rPr lang="ru-RU" sz="1600" b="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Включает генератор паролей и функцию автоматического входа</a:t>
            </a:r>
            <a:r>
              <a:rPr lang="en-US" sz="1600" b="0" dirty="0">
                <a:solidFill>
                  <a:srgbClr val="787878"/>
                </a:solidFill>
                <a:latin typeface="Franklin Gothic Book" panose="020B0503020102020204" pitchFamily="34" charset="0"/>
              </a:rPr>
              <a:t/>
            </a:r>
            <a:br>
              <a:rPr lang="en-US" sz="1600" b="0" dirty="0">
                <a:solidFill>
                  <a:srgbClr val="787878"/>
                </a:solidFill>
                <a:latin typeface="Franklin Gothic Book" panose="020B0503020102020204" pitchFamily="34" charset="0"/>
              </a:rPr>
            </a:br>
            <a:endParaRPr lang="en-US" sz="1600" b="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1">
              <a:buClr>
                <a:srgbClr val="787878"/>
              </a:buClr>
            </a:pPr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Хранение информации об учетных записях</a:t>
            </a:r>
            <a:endParaRPr lang="en-US" sz="1600" b="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787878"/>
              </a:buClr>
            </a:pPr>
            <a:endParaRPr lang="ru-RU" sz="16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88" y="1382400"/>
            <a:ext cx="568800" cy="56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88" y="3056756"/>
            <a:ext cx="568800" cy="56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88" y="2247714"/>
            <a:ext cx="568800" cy="568800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8" y="1134939"/>
            <a:ext cx="3990370" cy="30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0"/>
          <a:stretch/>
        </p:blipFill>
        <p:spPr>
          <a:xfrm>
            <a:off x="1" y="114748"/>
            <a:ext cx="7423149" cy="5022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МИНИМАЛЬНОЕ ВЛИЯНИЕ НА ПРОИЗВОДИТЕЛЬНОСТЬ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0000" y="1080000"/>
            <a:ext cx="2880452" cy="2700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</a:rPr>
              <a:t>Защитные технологии «Лаборатории Касперского» оказывают минимальное влияние на производительность систем.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Продукт «Лаборатории Касперского» </a:t>
            </a:r>
            <a:r>
              <a:rPr lang="ru-RU" sz="1400" dirty="0">
                <a:solidFill>
                  <a:srgbClr val="787878"/>
                </a:solidFill>
              </a:rPr>
              <a:t>п</a:t>
            </a:r>
            <a:r>
              <a:rPr lang="ru-RU" sz="1400" dirty="0" smtClean="0">
                <a:solidFill>
                  <a:srgbClr val="787878"/>
                </a:solidFill>
              </a:rPr>
              <a:t>олучил </a:t>
            </a:r>
            <a:r>
              <a:rPr lang="ru-RU" sz="1400" dirty="0">
                <a:solidFill>
                  <a:srgbClr val="787878"/>
                </a:solidFill>
              </a:rPr>
              <a:t>высшую оценку в сравнительном тестировании </a:t>
            </a:r>
            <a:r>
              <a:rPr lang="ru-RU" sz="1400" dirty="0" smtClean="0">
                <a:solidFill>
                  <a:srgbClr val="787878"/>
                </a:solidFill>
              </a:rPr>
              <a:t>производительности</a:t>
            </a:r>
            <a:r>
              <a:rPr lang="ru-RU" sz="1400" dirty="0">
                <a:solidFill>
                  <a:srgbClr val="787878"/>
                </a:solidFill>
              </a:rPr>
              <a:t>, проведенном известной исследовательской лабораторией AV-</a:t>
            </a:r>
            <a:r>
              <a:rPr lang="ru-RU" sz="1400" dirty="0" err="1">
                <a:solidFill>
                  <a:srgbClr val="787878"/>
                </a:solidFill>
              </a:rPr>
              <a:t>Comparatives</a:t>
            </a:r>
            <a:r>
              <a:rPr lang="ru-RU" sz="1400" dirty="0">
                <a:solidFill>
                  <a:srgbClr val="787878"/>
                </a:solidFill>
              </a:rPr>
              <a:t> в </a:t>
            </a:r>
            <a:r>
              <a:rPr lang="ru-RU" sz="1400" dirty="0" smtClean="0">
                <a:solidFill>
                  <a:srgbClr val="787878"/>
                </a:solidFill>
              </a:rPr>
              <a:t>2014 году.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6" y="34860"/>
            <a:ext cx="6229500" cy="268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784468" cy="670523"/>
          </a:xfrm>
        </p:spPr>
        <p:txBody>
          <a:bodyPr/>
          <a:lstStyle/>
          <a:p>
            <a:r>
              <a:rPr lang="ru-RU" dirty="0" smtClean="0">
                <a:solidFill>
                  <a:srgbClr val="39897A"/>
                </a:solidFill>
              </a:rPr>
              <a:t>ОСОБЕННОСТИ небольших компаний</a:t>
            </a:r>
            <a:endParaRPr lang="ru-RU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28030" y="2872186"/>
            <a:ext cx="3591942" cy="1044526"/>
          </a:xfrm>
        </p:spPr>
        <p:txBody>
          <a:bodyPr/>
          <a:lstStyle/>
          <a:p>
            <a:pPr marL="1764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Фокус на развитии и обеспечении непрерывной работы бизнеса</a:t>
            </a:r>
          </a:p>
          <a:p>
            <a:pPr marL="1764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Много работы, мало ресурсов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64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Владелец ответственен за несколько сфер деятельности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680012" y="2859782"/>
            <a:ext cx="4284476" cy="10445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lang="en-US"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Работа веб-сайта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24/7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Потребность в надежной защите ценных бизнес-данных и персональной информации о клиентах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Ответственность перед государственными органами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при утечке конфиденциальных данных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Потребность в минимизации расходов на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IT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Признание независимыми экспертами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5" name="Rectangle 64"/>
          <p:cNvSpPr/>
          <p:nvPr/>
        </p:nvSpPr>
        <p:spPr>
          <a:xfrm>
            <a:off x="-20443" y="-836267"/>
            <a:ext cx="9144000" cy="663538"/>
          </a:xfrm>
          <a:prstGeom prst="rect">
            <a:avLst/>
          </a:prstGeom>
          <a:solidFill>
            <a:srgbClr val="00746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«ЛАБОРАТОРИЯ КАСПЕРСКОГО» ОБЕСПЕЧИВАЕТ ЛУЧШУЮ ЗАЩИТУ</a:t>
            </a:r>
            <a:endParaRPr lang="ru-RU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1240" y="4918361"/>
            <a:ext cx="2895600" cy="146288"/>
          </a:xfrm>
        </p:spPr>
        <p:txBody>
          <a:bodyPr/>
          <a:lstStyle/>
          <a:p>
            <a:r>
              <a:rPr lang="en-US" dirty="0" smtClean="0"/>
              <a:t>Kaspersky Security Day</a:t>
            </a:r>
            <a:endParaRPr lang="ru-RU" dirty="0"/>
          </a:p>
        </p:txBody>
      </p:sp>
      <p:grpSp>
        <p:nvGrpSpPr>
          <p:cNvPr id="34" name="Группа 1"/>
          <p:cNvGrpSpPr/>
          <p:nvPr/>
        </p:nvGrpSpPr>
        <p:grpSpPr>
          <a:xfrm>
            <a:off x="297261" y="807554"/>
            <a:ext cx="8595216" cy="3956990"/>
            <a:chOff x="297261" y="807554"/>
            <a:chExt cx="8350846" cy="3956990"/>
          </a:xfrm>
        </p:grpSpPr>
        <p:graphicFrame>
          <p:nvGraphicFramePr>
            <p:cNvPr id="35" name="Диаграмма 6"/>
            <p:cNvGraphicFramePr/>
            <p:nvPr>
              <p:extLst/>
            </p:nvPr>
          </p:nvGraphicFramePr>
          <p:xfrm>
            <a:off x="297261" y="807554"/>
            <a:ext cx="8350846" cy="3956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7039013" y="4323698"/>
              <a:ext cx="12774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Число тестов/обзоров</a:t>
              </a:r>
              <a:endParaRPr lang="ru-RU" sz="800" i="1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3639" y="1523170"/>
              <a:ext cx="1623298" cy="209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Процент попаданий в TO</a:t>
              </a:r>
              <a:r>
                <a:rPr lang="ru-RU" sz="800" i="1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П</a:t>
              </a:r>
              <a:r>
                <a:rPr lang="en-US" sz="800" i="1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-3</a:t>
              </a:r>
              <a:endParaRPr lang="ru-RU" sz="800" i="1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023" y="2376982"/>
              <a:ext cx="756938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Bitdefender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08776" y="3657387"/>
              <a:ext cx="559428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Sophos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1508" y="3277258"/>
              <a:ext cx="596807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G DATA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75937" y="3516670"/>
              <a:ext cx="677793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Symantec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03262" y="3952855"/>
              <a:ext cx="671563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F-Secure 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68455" y="3767256"/>
              <a:ext cx="1313223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Intel Security (McAfee)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4772" y="3193539"/>
              <a:ext cx="777468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>
                  <a:solidFill>
                    <a:srgbClr val="1C1C1C"/>
                  </a:solidFill>
                  <a:latin typeface="Arial" panose="020B0604020202020204" pitchFamily="34" charset="0"/>
                </a:rPr>
                <a:t>Trend Micro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12707" y="2873192"/>
              <a:ext cx="434834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Avira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10658" y="4160076"/>
              <a:ext cx="490902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Avast 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30835" y="3618236"/>
              <a:ext cx="671979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BullGuard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1749" y="4026658"/>
              <a:ext cx="416144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AVG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72416" y="2988059"/>
              <a:ext cx="472212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ESET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37156" y="3867771"/>
              <a:ext cx="565658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AhnLab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80118" y="4054422"/>
              <a:ext cx="639919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Microsoft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90615" y="3876196"/>
              <a:ext cx="939440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Panda Security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34863" y="951570"/>
              <a:ext cx="377997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666750">
                <a:spcBef>
                  <a:spcPct val="0"/>
                </a:spcBef>
              </a:pP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В 2014 году </a:t>
              </a:r>
              <a:r>
                <a:rPr lang="en-US" sz="1200" dirty="0" err="1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продукты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 «Лаборатории </a:t>
              </a:r>
              <a:r>
                <a:rPr lang="en-US" sz="1200" dirty="0" err="1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Касперского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» </a:t>
              </a:r>
              <a:r>
                <a:rPr lang="ru-RU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для </a:t>
              </a:r>
              <a:r>
                <a:rPr lang="en-US" sz="1200" dirty="0" err="1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защит</a:t>
              </a:r>
              <a:r>
                <a:rPr lang="ru-RU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ы</a:t>
              </a:r>
              <a:r>
                <a:rPr lang="en-US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рабочих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мест </a:t>
              </a:r>
              <a:r>
                <a:rPr lang="en-US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и 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мобильных </a:t>
              </a:r>
              <a:r>
                <a:rPr lang="en-US" sz="1200" dirty="0" err="1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устройств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приняли</a:t>
              </a:r>
              <a:r>
                <a:rPr lang="en-US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участие в 93 независимых тестах и обзорах. В 51 случае они заняли первое место и 66 раз вошли в тройку лучших (</a:t>
              </a:r>
              <a:r>
                <a:rPr lang="en-US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ТО</a:t>
              </a:r>
              <a:r>
                <a:rPr lang="ru-RU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П</a:t>
              </a:r>
              <a:r>
                <a:rPr lang="en-US" sz="1200" dirty="0" smtClean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-3</a:t>
              </a:r>
              <a:r>
                <a:rPr lang="en-US" sz="1200" dirty="0">
                  <a:solidFill>
                    <a:srgbClr val="1C1C1C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</a:rPr>
                <a:t>).</a:t>
              </a:r>
            </a:p>
            <a:p>
              <a:pPr defTabSz="666750">
                <a:spcBef>
                  <a:spcPct val="0"/>
                </a:spcBef>
              </a:pPr>
              <a:endParaRPr lang="ru-RU" sz="1200" dirty="0">
                <a:solidFill>
                  <a:srgbClr val="1C1C1C">
                    <a:lumMod val="90000"/>
                    <a:lumOff val="1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972" y="3327834"/>
              <a:ext cx="1364236" cy="92333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* </a:t>
              </a:r>
              <a:r>
                <a:rPr lang="en-US" sz="500" dirty="0" err="1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Примечание</a:t>
              </a:r>
              <a:endParaRPr lang="en-US" sz="5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</a:endParaRP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Включает тесты продуктов для бизнеса, домашних пользователей и мобильных приложений за 2014 год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В обзор включены тесты, проведенные следующими независимыми организациями и </a:t>
              </a:r>
              <a:r>
                <a:rPr lang="ru-RU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изданиями</a:t>
              </a:r>
              <a: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: </a:t>
              </a:r>
              <a:r>
                <a:rPr lang="ru-RU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т</a:t>
              </a:r>
              <a:r>
                <a:rPr lang="en-US" sz="500" dirty="0" err="1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естовые</a:t>
              </a:r>
              <a: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en-US" sz="500" dirty="0" err="1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лаборатории</a:t>
              </a:r>
              <a: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 </a:t>
              </a:r>
              <a:b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</a:br>
              <a: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AV-Comparatives</a:t>
              </a:r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, AV-Test, Dennis Technology Labs, MRG Effitas, NSS Labs, </a:t>
              </a:r>
              <a:r>
                <a:rPr lang="en-US" sz="50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PC Security Labs; </a:t>
              </a:r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Virus Bulletin</a:t>
              </a:r>
              <a:endParaRPr lang="ru-RU" sz="5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5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</a:rPr>
                <a:t>Диаметр круга соответствует числу занятых первых мест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3726" y="4215273"/>
              <a:ext cx="1226007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ThreatTrack (VIPRE)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77128" y="3003267"/>
              <a:ext cx="696482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Qihoo 360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17560" y="3295105"/>
              <a:ext cx="584347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Kingsoft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54093" y="4062662"/>
              <a:ext cx="584347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rgbClr val="1C1C1C"/>
                  </a:solidFill>
                  <a:latin typeface="Arial" panose="020B0604020202020204" pitchFamily="34" charset="0"/>
                </a:rPr>
                <a:t>Tencent</a:t>
              </a:r>
              <a:endParaRPr lang="ru-RU" sz="900" dirty="0">
                <a:solidFill>
                  <a:srgbClr val="1C1C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97546" y="1683276"/>
              <a:ext cx="1504156" cy="123110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«Лаборатория</a:t>
              </a:r>
              <a:r>
                <a:rPr dirty="0" smtClean="0">
                  <a:solidFill>
                    <a:srgbClr val="1C1C1C"/>
                  </a:solidFill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Касперского»</a:t>
              </a:r>
            </a:p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1-е места – 51</a:t>
              </a:r>
              <a:endParaRPr lang="ru-RU" sz="10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Участие в 93 </a:t>
              </a:r>
              <a:r>
                <a:rPr dirty="0">
                  <a:solidFill>
                    <a:srgbClr val="1C1C1C"/>
                  </a:solidFill>
                </a:rPr>
                <a:t/>
              </a:r>
              <a:br>
                <a:rPr dirty="0">
                  <a:solidFill>
                    <a:srgbClr val="1C1C1C"/>
                  </a:solidFill>
                </a:rPr>
              </a:br>
              <a:r>
                <a:rPr lang="en-US" sz="1000" dirty="0" err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тестах</a:t>
              </a:r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/</a:t>
              </a:r>
              <a:r>
                <a:rPr lang="en-US" sz="1000" dirty="0" err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обзорах</a:t>
              </a:r>
              <a:endParaRPr lang="en-US" sz="10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TO</a:t>
              </a:r>
              <a:r>
                <a:rPr lang="ru-RU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П</a:t>
              </a:r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-3 </a:t>
              </a:r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= </a:t>
              </a:r>
              <a:r>
                <a:rPr lang="en-US" sz="1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71%</a:t>
              </a:r>
              <a:endParaRPr lang="ru-RU" sz="10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93" y="4674643"/>
            <a:ext cx="1212484" cy="3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89248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КЛЮЧЕВЫЕ ОТЛИЧИЯ 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KASPERSKY SMALL OFFICE SECURITY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92080" y="1454400"/>
            <a:ext cx="3313125" cy="3240360"/>
          </a:xfrm>
        </p:spPr>
        <p:txBody>
          <a:bodyPr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787878"/>
                </a:solidFill>
              </a:rPr>
              <a:t>Простота использования</a:t>
            </a:r>
            <a:endParaRPr lang="en-US" sz="1800" b="0" dirty="0">
              <a:solidFill>
                <a:srgbClr val="787878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787878"/>
                </a:solidFill>
              </a:rPr>
              <a:t>Комплексная и эффективная защита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787878"/>
                </a:solidFill>
              </a:rPr>
              <a:t>Низкое потребление ресурсов</a:t>
            </a:r>
            <a:endParaRPr lang="en-US" sz="1800" b="0" dirty="0">
              <a:solidFill>
                <a:srgbClr val="787878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787878"/>
                </a:solidFill>
              </a:rPr>
              <a:t>Решение поддерживает платформы, специально разработанные </a:t>
            </a:r>
            <a:r>
              <a:rPr lang="ru-RU" sz="1800" b="0" smtClean="0">
                <a:solidFill>
                  <a:srgbClr val="787878"/>
                </a:solidFill>
              </a:rPr>
              <a:t>для малого бизнеса</a:t>
            </a:r>
            <a:endParaRPr lang="en-US" sz="1800" b="0" dirty="0">
              <a:solidFill>
                <a:srgbClr val="787878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059582"/>
            <a:ext cx="366609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707635"/>
            <a:ext cx="6876764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897A"/>
                </a:solidFill>
                <a:latin typeface="Franklin Gothic Demi" panose="020B0703020102020204" pitchFamily="34" charset="0"/>
              </a:rPr>
              <a:t>KASPERSKY SMALL OFFICE SECURITY 4</a:t>
            </a:r>
          </a:p>
        </p:txBody>
      </p:sp>
    </p:spTree>
    <p:extLst>
      <p:ext uri="{BB962C8B-B14F-4D97-AF65-F5344CB8AC3E}">
        <p14:creationId xmlns:p14="http://schemas.microsoft.com/office/powerpoint/2010/main" val="25684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782850" cy="670523"/>
          </a:xfrm>
        </p:spPr>
        <p:txBody>
          <a:bodyPr/>
          <a:lstStyle/>
          <a:p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KASPERSKY </a:t>
            </a:r>
            <a:r>
              <a:rPr lang="en-US" cap="none" dirty="0">
                <a:solidFill>
                  <a:srgbClr val="39897A"/>
                </a:solidFill>
                <a:latin typeface="Franklin Gothic Book" panose="020B0503020102020204" pitchFamily="34" charset="0"/>
              </a:rPr>
              <a:t>SMALL OFFICE SECURITY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20000" y="1311610"/>
            <a:ext cx="3456456" cy="29162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Инновационные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технологии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защиты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мирового класса в сочетании с простотой установки и настройки и удобством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использования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Идеально для компаний с количеством сотрудников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&lt;25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Комплексная защита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компьютеров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Windows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Mac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файловых серверов, а также планшетов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смартфонов на платформе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Android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1354792"/>
            <a:ext cx="568800" cy="56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2705333"/>
            <a:ext cx="568800" cy="5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0" y="3431312"/>
            <a:ext cx="568800" cy="56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810100"/>
            <a:ext cx="4011612" cy="4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ПРЕИМУЩЕСТВА </a:t>
            </a:r>
            <a:r>
              <a:rPr lang="ru-RU" cap="none" smtClean="0">
                <a:solidFill>
                  <a:srgbClr val="39897A"/>
                </a:solidFill>
              </a:rPr>
              <a:t>ДЛЯ КЛИЕНТОВ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57" y="1491629"/>
            <a:ext cx="1169951" cy="1169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31507"/>
            <a:ext cx="1169951" cy="116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18" y="1531507"/>
            <a:ext cx="1169951" cy="1169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588" y="2798574"/>
            <a:ext cx="1944216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cap="all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Финансы, репутация и ценные </a:t>
            </a:r>
            <a:br>
              <a:rPr lang="ru-RU" sz="1400" cap="all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</a:br>
            <a:r>
              <a:rPr lang="ru-RU" sz="1400" cap="all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бизнес-данные под надежной защитой</a:t>
            </a:r>
            <a:endParaRPr lang="ru-RU" sz="1400" cap="all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908" y="2801853"/>
            <a:ext cx="1656184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ПРОСТАЯ УСТАНОВКА И УДОБНОЕ УПРАВЛЕНИЕ</a:t>
            </a:r>
            <a:endParaRPr lang="en-US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3572" y="2801853"/>
            <a:ext cx="223424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ОСВОБОЖДАЕТ ВРЕМЯ ДЛЯ РАЗВИТИЯ БИЗНЕСА</a:t>
            </a:r>
            <a:endParaRPr lang="en-US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ПОДДЕРЖИВАЕМЫЕ ПЛАТФОРМЫ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00" y="735546"/>
            <a:ext cx="7092788" cy="3811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err="1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Kaspersky</a:t>
            </a: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 </a:t>
            </a:r>
            <a:r>
              <a:rPr lang="en-GB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Small Office Security</a:t>
            </a: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 smtClean="0">
                <a:solidFill>
                  <a:srgbClr val="787878"/>
                </a:solidFill>
              </a:rPr>
              <a:t>защищает</a:t>
            </a:r>
            <a:r>
              <a:rPr lang="en-GB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:</a:t>
            </a: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99592" y="2391730"/>
            <a:ext cx="2880452" cy="215444"/>
          </a:xfrm>
        </p:spPr>
        <p:txBody>
          <a:bodyPr anchor="t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Компьютеры и ноутбуки 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Windows</a:t>
            </a:r>
            <a:endParaRPr lang="en-GB" sz="1400" dirty="0">
              <a:solidFill>
                <a:srgbClr val="787878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020" y="2391730"/>
            <a:ext cx="3240360" cy="293507"/>
          </a:xfrm>
        </p:spPr>
        <p:txBody>
          <a:bodyPr anchor="t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Смартфоны и планшеты </a:t>
            </a:r>
            <a:r>
              <a:rPr lang="en-GB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Android*</a:t>
            </a:r>
            <a:endParaRPr lang="en-GB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87878"/>
              </a:solidFill>
            </a:endParaRP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87878"/>
              </a:solidFill>
            </a:endParaRP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87878"/>
              </a:solidFill>
            </a:endParaRPr>
          </a:p>
          <a:p>
            <a:pPr marL="285750" lvl="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63456" y="4840002"/>
            <a:ext cx="5796776" cy="4680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787878"/>
                </a:solidFill>
              </a:rPr>
              <a:t> </a:t>
            </a:r>
            <a:r>
              <a:rPr lang="ru-RU" sz="1200" dirty="0" smtClean="0">
                <a:solidFill>
                  <a:srgbClr val="787878"/>
                </a:solidFill>
              </a:rPr>
              <a:t>*Менеджер паролей доступен также  для смартфонов и планшетов на базе </a:t>
            </a:r>
            <a:r>
              <a:rPr lang="en-GB" sz="1200" dirty="0" smtClean="0">
                <a:solidFill>
                  <a:srgbClr val="787878"/>
                </a:solidFill>
              </a:rPr>
              <a:t>iOS</a:t>
            </a:r>
            <a:endParaRPr lang="en-GB" sz="1400" dirty="0">
              <a:solidFill>
                <a:srgbClr val="787878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038" y="4083918"/>
            <a:ext cx="2916324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Файловые серверы </a:t>
            </a:r>
            <a:r>
              <a:rPr lang="en-GB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Windows</a:t>
            </a:r>
            <a:endParaRPr lang="en-GB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7" name="Picture 3" descr="\\Srv-nt3\dtp\DTP_projects\Kaspersky_Lab\20150204_Product presentation KSOS\Make_up\Additional_slide\png\1_Laptop_Windo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562" y="1095324"/>
            <a:ext cx="2358769" cy="1326501"/>
          </a:xfrm>
          <a:prstGeom prst="rect">
            <a:avLst/>
          </a:prstGeom>
          <a:noFill/>
        </p:spPr>
      </p:pic>
      <p:pic>
        <p:nvPicPr>
          <p:cNvPr id="1028" name="Picture 4" descr="\\Srv-nt3\dtp\DTP_projects\Kaspersky_Lab\20150204_Product presentation KSOS\Make_up\Additional_slide\png\2_Laptop_WorkSt_M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1562" y="2809165"/>
            <a:ext cx="2358769" cy="1326501"/>
          </a:xfrm>
          <a:prstGeom prst="rect">
            <a:avLst/>
          </a:prstGeom>
          <a:noFill/>
        </p:spPr>
      </p:pic>
      <p:pic>
        <p:nvPicPr>
          <p:cNvPr id="1029" name="Picture 5" descr="\\Srv-nt3\dtp\DTP_projects\Kaspersky_Lab\20150204_Product presentation KSOS\Make_up\Additional_slide\png\3_Smart_Tab_Android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12729" y="735546"/>
            <a:ext cx="2919488" cy="1641833"/>
          </a:xfrm>
          <a:prstGeom prst="rect">
            <a:avLst/>
          </a:prstGeom>
          <a:noFill/>
        </p:spPr>
      </p:pic>
      <p:pic>
        <p:nvPicPr>
          <p:cNvPr id="1030" name="Picture 6" descr="\\Srv-nt3\dtp\DTP_projects\Kaspersky_Lab\20150204_Product presentation KSOS\Make_up\Additional_slide\png\4_FileServer_Wind_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10874" y="2377379"/>
            <a:ext cx="2919488" cy="1641833"/>
          </a:xfrm>
          <a:prstGeom prst="rect">
            <a:avLst/>
          </a:prstGeom>
          <a:noFill/>
        </p:spPr>
      </p:pic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99592" y="4083918"/>
            <a:ext cx="2880452" cy="360040"/>
          </a:xfrm>
        </p:spPr>
        <p:txBody>
          <a:bodyPr anchor="t"/>
          <a:lstStyle/>
          <a:p>
            <a:pPr marL="285750" indent="-28575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Компьютеры и ноутбуки </a:t>
            </a:r>
            <a:r>
              <a:rPr lang="en-GB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Mac</a:t>
            </a:r>
            <a:endParaRPr lang="en-GB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rgbClr val="787878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8"/>
            <a:ext cx="9144000" cy="514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600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ОБЗОР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 </a:t>
            </a:r>
            <a:r>
              <a:rPr lang="ru-RU" cap="none" dirty="0">
                <a:solidFill>
                  <a:srgbClr val="39897A"/>
                </a:solidFill>
              </a:rPr>
              <a:t/>
            </a:r>
            <a:br>
              <a:rPr lang="ru-RU" cap="none" dirty="0">
                <a:solidFill>
                  <a:srgbClr val="39897A"/>
                </a:solidFill>
              </a:rPr>
            </a:br>
            <a:r>
              <a:rPr lang="ru-RU" cap="none" dirty="0" smtClean="0">
                <a:solidFill>
                  <a:srgbClr val="39897A"/>
                </a:solidFill>
              </a:rPr>
              <a:t>ФУНКЦИЙ</a:t>
            </a:r>
            <a: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/>
            </a:r>
            <a:br>
              <a:rPr lang="en-US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</a:b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87"/>
            <a:ext cx="8785097" cy="4804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24687"/>
            <a:ext cx="8785225" cy="447466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</a:rPr>
              <a:t>ПЕРЕДОВЫЕ ТЕХНОЛОГИИ ЗАЩИТЫ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388422" y="1080000"/>
            <a:ext cx="2413025" cy="2988742"/>
          </a:xfrm>
        </p:spPr>
        <p:txBody>
          <a:bodyPr/>
          <a:lstStyle/>
          <a:p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В течение рабочего дня сотрудники небольших компаний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</a:rPr>
              <a:t>Посещают различные сайты</a:t>
            </a:r>
            <a:r>
              <a:rPr lang="en-US" sz="1400" dirty="0" smtClean="0">
                <a:solidFill>
                  <a:srgbClr val="787878"/>
                </a:solidFill>
              </a:rPr>
              <a:t>;</a:t>
            </a:r>
            <a:endParaRPr lang="en-US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Получают 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e-mail</a:t>
            </a:r>
            <a:r>
              <a:rPr lang="ru-RU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 сообщения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; </a:t>
            </a:r>
            <a:endParaRPr lang="en-US" sz="1400" dirty="0">
              <a:solidFill>
                <a:srgbClr val="7878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Загружают из Интернета и устанавливают программы и приложения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ТЕХНОЛОГИИ ЗАЩИТЫ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5131" y="2520101"/>
            <a:ext cx="1584033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cap="all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ЗАЩИТА ОТ ВРЕДОНОСНОГО ПО</a:t>
            </a:r>
            <a:endParaRPr lang="ru-RU" sz="1400" cap="all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4653" y="2521228"/>
            <a:ext cx="1088706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АНТИ-СПАМ</a:t>
            </a:r>
            <a:endParaRPr lang="ru-RU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6238" y="2520101"/>
            <a:ext cx="130574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АНТИ-ФИШИНГ</a:t>
            </a:r>
            <a:endParaRPr lang="ru-RU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8017" y="4352608"/>
            <a:ext cx="185825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ИНТЕГРАЦИЯ С ОБЛАЧНОЙ СЕТЬЮ </a:t>
            </a:r>
            <a:r>
              <a:rPr lang="en-US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KSN</a:t>
            </a:r>
            <a:endParaRPr lang="ru-RU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5671" y="4344638"/>
            <a:ext cx="1499527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ИНТЕРНЕТ-БЕЗОПАСНОСТЬ</a:t>
            </a:r>
            <a:endParaRPr lang="ru-RU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9891" y="4354442"/>
            <a:ext cx="23584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66750">
              <a:spcBef>
                <a:spcPct val="0"/>
              </a:spcBef>
            </a:pPr>
            <a:r>
              <a:rPr lang="ru-RU" sz="1400" dirty="0" smtClean="0">
                <a:solidFill>
                  <a:srgbClr val="575757"/>
                </a:solidFill>
                <a:latin typeface="Franklin Gothic Book" panose="020B0503020102020204" pitchFamily="34" charset="0"/>
              </a:rPr>
              <a:t>МОНИТОРИНГ СИСТЕМЫ</a:t>
            </a:r>
            <a:endParaRPr lang="ru-RU" sz="1400" dirty="0">
              <a:solidFill>
                <a:srgbClr val="5757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04" y="1173269"/>
            <a:ext cx="1296404" cy="12964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85" y="1173673"/>
            <a:ext cx="1296000" cy="129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003798"/>
            <a:ext cx="1296000" cy="129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9" y="1182573"/>
            <a:ext cx="1296404" cy="12964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3003798"/>
            <a:ext cx="1296000" cy="129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35" y="300435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0400"/>
            <a:ext cx="8678450" cy="670523"/>
          </a:xfrm>
        </p:spPr>
        <p:txBody>
          <a:bodyPr/>
          <a:lstStyle/>
          <a:p>
            <a:r>
              <a:rPr lang="ru-RU" cap="none" dirty="0" smtClean="0">
                <a:solidFill>
                  <a:srgbClr val="39897A"/>
                </a:solidFill>
                <a:latin typeface="Franklin Gothic Book" panose="020B0503020102020204" pitchFamily="34" charset="0"/>
              </a:rPr>
              <a:t>ЗАЩИТА ОТ РАЗЛИЧНЫХ ВИДОВ УГРОЗ</a:t>
            </a:r>
            <a:endParaRPr lang="ru-RU" cap="none" dirty="0">
              <a:solidFill>
                <a:srgbClr val="3989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99514" y="4873734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9123A-F87C-4031-98BC-669B89EDA10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39600" y="1334504"/>
            <a:ext cx="3992840" cy="29887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</a:rPr>
              <a:t>Защита от </a:t>
            </a:r>
            <a:r>
              <a:rPr lang="ru-RU" sz="1400" dirty="0">
                <a:solidFill>
                  <a:srgbClr val="787878"/>
                </a:solidFill>
              </a:rPr>
              <a:t>всех видов вредоносного ПО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</a:rPr>
              <a:t>Защита </a:t>
            </a:r>
            <a:r>
              <a:rPr lang="ru-RU" sz="1400" dirty="0">
                <a:solidFill>
                  <a:srgbClr val="787878"/>
                </a:solidFill>
              </a:rPr>
              <a:t>деловых и личных транзакций от финансового </a:t>
            </a:r>
            <a:r>
              <a:rPr lang="ru-RU" sz="1400" dirty="0" smtClean="0">
                <a:solidFill>
                  <a:srgbClr val="787878"/>
                </a:solidFill>
              </a:rPr>
              <a:t>мошенничества</a:t>
            </a:r>
            <a:r>
              <a:rPr lang="en-US" sz="1400" dirty="0" smtClean="0">
                <a:solidFill>
                  <a:srgbClr val="787878"/>
                </a:solidFill>
                <a:latin typeface="Franklin Gothic Book" panose="020B0503020102020204" pitchFamily="34" charset="0"/>
              </a:rPr>
              <a:t>. </a:t>
            </a: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787878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787878"/>
                </a:solidFill>
              </a:rPr>
              <a:t>Предотвращение </a:t>
            </a:r>
            <a:r>
              <a:rPr lang="ru-RU" sz="1400" dirty="0">
                <a:solidFill>
                  <a:srgbClr val="787878"/>
                </a:solidFill>
              </a:rPr>
              <a:t>попыток взлома компьютеров и кражи данных.</a:t>
            </a: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787878"/>
                </a:solidFill>
              </a:rPr>
              <a:t>Защита данных от кражи, потери и повреждения</a:t>
            </a:r>
            <a:r>
              <a:rPr lang="ru-RU" sz="1400" dirty="0" smtClean="0">
                <a:solidFill>
                  <a:srgbClr val="787878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787878"/>
                </a:solidFill>
              </a:rPr>
              <a:t>Обеспечение безопасности мобильных устройств – защита смартфонов, планшетов и хранящейся на них </a:t>
            </a:r>
            <a:r>
              <a:rPr lang="ru-RU" sz="1400" dirty="0" smtClean="0">
                <a:solidFill>
                  <a:srgbClr val="787878"/>
                </a:solidFill>
              </a:rPr>
              <a:t>информации</a:t>
            </a:r>
            <a:endParaRPr lang="en-US" sz="1400" dirty="0">
              <a:solidFill>
                <a:srgbClr val="78787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8" y="1022756"/>
            <a:ext cx="4012964" cy="30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400" dirty="0">
            <a:solidFill>
              <a:srgbClr val="787878"/>
            </a:solidFill>
            <a:latin typeface="Franklin Gothic Book" panose="020B05030201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https://intranet.kaspersky.com/PublishingImages/Brand_Central/16x9.jpg, </Preview>
    <Link xmlns="8a09c138-3bb3-4bc6-a8a7-2afac9fb1b96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5EFE6-ED36-44A8-992E-657AFD707955}">
  <ds:schemaRefs>
    <ds:schemaRef ds:uri="http://schemas.microsoft.com/office/infopath/2007/PartnerControls"/>
    <ds:schemaRef ds:uri="8a09c138-3bb3-4bc6-a8a7-2afac9fb1b96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5F66CE6-A235-4737-ABB5-528646C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20872</TotalTime>
  <Words>690</Words>
  <Application>Microsoft Office PowerPoint</Application>
  <PresentationFormat>On-screen Show (16:9)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Franklin Gothic Book</vt:lpstr>
      <vt:lpstr>Franklin Gothic Demi</vt:lpstr>
      <vt:lpstr>Franklin Gothic Demi Cond</vt:lpstr>
      <vt:lpstr>Franklin Gothic Medium</vt:lpstr>
      <vt:lpstr>Lab Gothic Book</vt:lpstr>
      <vt:lpstr>Custom Design</vt:lpstr>
      <vt:lpstr>Main</vt:lpstr>
      <vt:lpstr>PowerPoint Presentation</vt:lpstr>
      <vt:lpstr>ОСОБЕННОСТИ небольших компаний</vt:lpstr>
      <vt:lpstr>KASPERSKY SMALL OFFICE SECURITY</vt:lpstr>
      <vt:lpstr>ПРЕИМУЩЕСТВА ДЛЯ КЛИЕНТОВ</vt:lpstr>
      <vt:lpstr>ПОДДЕРЖИВАЕМЫЕ ПЛАТФОРМЫ</vt:lpstr>
      <vt:lpstr>ОБЗОР  ФУНКЦИЙ </vt:lpstr>
      <vt:lpstr>ПЕРЕДОВЫЕ ТЕХНОЛОГИИ ЗАЩИТЫ</vt:lpstr>
      <vt:lpstr>ТЕХНОЛОГИИ ЗАЩИТЫ</vt:lpstr>
      <vt:lpstr>ЗАЩИТА ОТ РАЗЛИЧНЫХ ВИДОВ УГРОЗ</vt:lpstr>
      <vt:lpstr>ПРОСТОЕ УПРАВЛЕНИЕ ИЗ ЛЮБОЙ ТОЧКИ МИРА:  ОБЛАЧНАЯ КОНСОЛЬ</vt:lpstr>
      <vt:lpstr>ОБЛАЧНАЯ КОНСОЛЬ</vt:lpstr>
      <vt:lpstr>БЕЗОПАСНОСТЬ ФИНАНСОВОЙ ИНФОРМАЦИИ: БЕЗОПАСНЫЕ ПЛАТЕЖИ</vt:lpstr>
      <vt:lpstr>Технология безопасные платежи</vt:lpstr>
      <vt:lpstr>ЗАЩИТА ДАННЫХ: ШИФРОВАНИЕ</vt:lpstr>
      <vt:lpstr>ШИФРОВАНИЕ: ОСНОВНЫЕ ФУНКЦИИ</vt:lpstr>
      <vt:lpstr>РЕЗЕРВНОЕ КОПИРОВАНИЕ И ВОССТАНОВЛЕНИЕ ДАННЫХ</vt:lpstr>
      <vt:lpstr>МЕНЕДЖЕР ПАРОЛЕЙ</vt:lpstr>
      <vt:lpstr>МЕНЕДЖЕР ПАРОЛЕЙ </vt:lpstr>
      <vt:lpstr>МИНИМАЛЬНОЕ ВЛИЯНИЕ НА ПРОИЗВОДИТЕЛЬНОСТЬ</vt:lpstr>
      <vt:lpstr>Признание независимыми экспертами</vt:lpstr>
      <vt:lpstr>КЛЮЧЕВЫЕ ОТЛИЧИЯ KASPERSKY SMALL OFFICE SECURITY</vt:lpstr>
      <vt:lpstr>PowerPoint Presentation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Maria Chernyshova</cp:lastModifiedBy>
  <cp:revision>1656</cp:revision>
  <dcterms:created xsi:type="dcterms:W3CDTF">2013-03-22T11:06:22Z</dcterms:created>
  <dcterms:modified xsi:type="dcterms:W3CDTF">2015-06-01T08:38:48Z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