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  <p:sldMasterId id="2147483726" r:id="rId7"/>
    <p:sldMasterId id="2147483737" r:id="rId8"/>
    <p:sldMasterId id="2147483748" r:id="rId9"/>
    <p:sldMasterId id="2147483759" r:id="rId10"/>
    <p:sldMasterId id="2147483770" r:id="rId11"/>
    <p:sldMasterId id="2147483781" r:id="rId12"/>
    <p:sldMasterId id="2147483792" r:id="rId13"/>
    <p:sldMasterId id="2147483803" r:id="rId14"/>
    <p:sldMasterId id="2147483814" r:id="rId15"/>
    <p:sldMasterId id="2147483825" r:id="rId16"/>
    <p:sldMasterId id="2147483836" r:id="rId17"/>
    <p:sldMasterId id="2147483847" r:id="rId18"/>
    <p:sldMasterId id="2147483858" r:id="rId19"/>
    <p:sldMasterId id="2147483869" r:id="rId20"/>
    <p:sldMasterId id="2147483880" r:id="rId21"/>
    <p:sldMasterId id="2147483891" r:id="rId22"/>
    <p:sldMasterId id="2147483902" r:id="rId23"/>
    <p:sldMasterId id="2147483913" r:id="rId24"/>
  </p:sldMasterIdLst>
  <p:notesMasterIdLst>
    <p:notesMasterId r:id="rId47"/>
  </p:notesMasterIdLst>
  <p:sldIdLst>
    <p:sldId id="296" r:id="rId25"/>
    <p:sldId id="269" r:id="rId26"/>
    <p:sldId id="270" r:id="rId27"/>
    <p:sldId id="271" r:id="rId28"/>
    <p:sldId id="272" r:id="rId29"/>
    <p:sldId id="273" r:id="rId30"/>
    <p:sldId id="277" r:id="rId31"/>
    <p:sldId id="278" r:id="rId32"/>
    <p:sldId id="279" r:id="rId33"/>
    <p:sldId id="280" r:id="rId34"/>
    <p:sldId id="281" r:id="rId35"/>
    <p:sldId id="275" r:id="rId36"/>
    <p:sldId id="282" r:id="rId37"/>
    <p:sldId id="283" r:id="rId38"/>
    <p:sldId id="284" r:id="rId39"/>
    <p:sldId id="285" r:id="rId40"/>
    <p:sldId id="286" r:id="rId41"/>
    <p:sldId id="289" r:id="rId42"/>
    <p:sldId id="291" r:id="rId43"/>
    <p:sldId id="297" r:id="rId44"/>
    <p:sldId id="298" r:id="rId45"/>
    <p:sldId id="299" r:id="rId4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7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10C4-0DFC-4A64-AEC9-FAAB962A950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76E0D-4899-428B-B503-85A1DD189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41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9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49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7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9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1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3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017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43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03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05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13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020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00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0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5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64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73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68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4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33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06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23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740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58004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460398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829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8884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739857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447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060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211909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03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54674995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4152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65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3552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32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99162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3965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299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26847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0268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16762751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6040470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8899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935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606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7545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911731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823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3710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314888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1494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3090981"/>
      </p:ext>
    </p:extLst>
  </p:cSld>
  <p:clrMapOvr>
    <a:masterClrMapping/>
  </p:clrMapOvr>
  <p:hf sldNum="0"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34995"/>
      </p:ext>
    </p:extLst>
  </p:cSld>
  <p:clrMapOvr>
    <a:masterClrMapping/>
  </p:clrMapOvr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8070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087182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063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578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808417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177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451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41880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258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76516711"/>
      </p:ext>
    </p:extLst>
  </p:cSld>
  <p:clrMapOvr>
    <a:masterClrMapping/>
  </p:clrMapOvr>
  <p:hf sldNum="0"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82868491"/>
      </p:ext>
    </p:extLst>
  </p:cSld>
  <p:clrMapOvr>
    <a:masterClrMapping/>
  </p:clrMapOvr>
  <p:hf sldNum="0"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664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747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6737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395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950759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49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84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64024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286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06678261"/>
      </p:ext>
    </p:extLst>
  </p:cSld>
  <p:clrMapOvr>
    <a:masterClrMapping/>
  </p:clrMapOvr>
  <p:hf sldNum="0"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26759410"/>
      </p:ext>
    </p:extLst>
  </p:cSld>
  <p:clrMapOvr>
    <a:masterClrMapping/>
  </p:clrMapOvr>
  <p:hf sldNum="0"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7248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161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650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56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673510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526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2139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300709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25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06119249"/>
      </p:ext>
    </p:extLst>
  </p:cSld>
  <p:clrMapOvr>
    <a:masterClrMapping/>
  </p:clrMapOvr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88581810"/>
      </p:ext>
    </p:extLst>
  </p:cSld>
  <p:clrMapOvr>
    <a:masterClrMapping/>
  </p:clrMapOvr>
  <p:hf sldNum="0"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006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023786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9778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027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554148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9286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401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151140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586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94403669"/>
      </p:ext>
    </p:extLst>
  </p:cSld>
  <p:clrMapOvr>
    <a:masterClrMapping/>
  </p:clrMapOvr>
  <p:hf sldNum="0"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921135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005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347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6759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799251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199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385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82866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7017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74490582"/>
      </p:ext>
    </p:extLst>
  </p:cSld>
  <p:clrMapOvr>
    <a:masterClrMapping/>
  </p:clrMapOvr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24147462"/>
      </p:ext>
    </p:extLst>
  </p:cSld>
  <p:clrMapOvr>
    <a:masterClrMapping/>
  </p:clrMapOvr>
  <p:hf sldNum="0"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332899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41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14458283"/>
      </p:ext>
    </p:extLst>
  </p:cSld>
  <p:clrMapOvr>
    <a:masterClrMapping/>
  </p:clrMapOvr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0129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03735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827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87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937770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5808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289822022"/>
      </p:ext>
    </p:extLst>
  </p:cSld>
  <p:clrMapOvr>
    <a:masterClrMapping/>
  </p:clrMapOvr>
  <p:hf sldNum="0"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658298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297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9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53304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938458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83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9123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164039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933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015036243"/>
      </p:ext>
    </p:extLst>
  </p:cSld>
  <p:clrMapOvr>
    <a:masterClrMapping/>
  </p:clrMapOvr>
  <p:hf sldNum="0"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1322615"/>
      </p:ext>
    </p:extLst>
  </p:cSld>
  <p:clrMapOvr>
    <a:masterClrMapping/>
  </p:clrMapOvr>
  <p:hf sldNum="0" hdr="0" ftr="0" dt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0114799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453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5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28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376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565541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3271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5785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812337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588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75801199"/>
      </p:ext>
    </p:extLst>
  </p:cSld>
  <p:clrMapOvr>
    <a:masterClrMapping/>
  </p:clrMapOvr>
  <p:hf sldNum="0"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00360914"/>
      </p:ext>
    </p:extLst>
  </p:cSld>
  <p:clrMapOvr>
    <a:masterClrMapping/>
  </p:clrMapOvr>
  <p:hf sldNum="0"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340782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896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29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27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858859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4044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645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893574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1923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09758294"/>
      </p:ext>
    </p:extLst>
  </p:cSld>
  <p:clrMapOvr>
    <a:masterClrMapping/>
  </p:clrMapOvr>
  <p:hf sldNum="0"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5137863"/>
      </p:ext>
    </p:extLst>
  </p:cSld>
  <p:clrMapOvr>
    <a:masterClrMapping/>
  </p:clrMapOvr>
  <p:hf sldNum="0"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4540906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3984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0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7377475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227085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3166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638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888725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4015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07701254"/>
      </p:ext>
    </p:extLst>
  </p:cSld>
  <p:clrMapOvr>
    <a:masterClrMapping/>
  </p:clrMapOvr>
  <p:hf sldNum="0"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63857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5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96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6251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71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153395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42756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76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3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22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14049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5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893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73318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66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9605654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54165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897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34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60912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92202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429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386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10816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258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3521092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43670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303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992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8966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033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88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40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38278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34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4544575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0375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691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493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62770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516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690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56332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380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86731157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86231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805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884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02233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48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09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87751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5376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07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86187874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854565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45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24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5606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87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092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337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527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159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065444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16284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445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23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32997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885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052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43898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69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1370495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6509106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42953"/>
            <a:ext cx="11329259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960769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2CD4C9-BE03-41F1-8C8E-F67CA761D2F6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0"/>
          </p:nvPr>
        </p:nvSpPr>
        <p:spPr>
          <a:xfrm>
            <a:off x="335360" y="764704"/>
            <a:ext cx="11521280" cy="5616624"/>
          </a:xfrm>
        </p:spPr>
        <p:txBody>
          <a:bodyPr>
            <a:noAutofit/>
          </a:bodyPr>
          <a:lstStyle>
            <a:lvl1pPr marL="609585" indent="-609585">
              <a:buSzPct val="10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76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314CEB0-60F3-4753-83BF-BAF347F3FD61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37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34435" y="764705"/>
            <a:ext cx="11522207" cy="56166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953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732FEDC-2F2E-4532-86FF-EADBAA18A27A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9403" y="3057610"/>
            <a:ext cx="1065718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670208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E7E66DD-462E-421F-92A2-5F10FCD828DF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44624"/>
            <a:ext cx="11521280" cy="7060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67" b="1" baseline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0"/>
          </p:nvPr>
        </p:nvSpPr>
        <p:spPr>
          <a:xfrm>
            <a:off x="6192011" y="836712"/>
            <a:ext cx="5664629" cy="5544616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82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 txBox="1">
            <a:spLocks/>
          </p:cNvSpPr>
          <p:nvPr userDrawn="1"/>
        </p:nvSpPr>
        <p:spPr>
          <a:xfrm>
            <a:off x="46567" y="6519334"/>
            <a:ext cx="529167" cy="294217"/>
          </a:xfrm>
          <a:prstGeom prst="rect">
            <a:avLst/>
          </a:prstGeom>
          <a:noFill/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14DA5D69-FE68-49A9-82F5-656EBE90769D}" type="slidenum">
              <a:rPr lang="ru-RU" sz="160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06367" y="6491818"/>
            <a:ext cx="3441700" cy="3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21" y="5013176"/>
            <a:ext cx="11545620" cy="566739"/>
          </a:xfrm>
          <a:prstGeom prst="rect">
            <a:avLst/>
          </a:prstGeom>
        </p:spPr>
        <p:txBody>
          <a:bodyPr anchor="b"/>
          <a:lstStyle>
            <a:lvl1pPr algn="l"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20" y="5579914"/>
            <a:ext cx="11545621" cy="804863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311019" y="188640"/>
            <a:ext cx="11545621" cy="4752528"/>
          </a:xfrm>
        </p:spPr>
        <p:txBody>
          <a:bodyPr>
            <a:noAutofit/>
          </a:bodyPr>
          <a:lstStyle>
            <a:lvl1pPr marL="609585" indent="-609585">
              <a:buSzPct val="110000"/>
              <a:buFont typeface="Arial" pitchFamily="34" charset="0"/>
              <a:buChar char="−"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>
              <a:buSzPct val="80000"/>
              <a:buFont typeface="Courier New" pitchFamily="49" charset="0"/>
              <a:buChar char="o"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031949" indent="-355591">
              <a:buFont typeface="Arial" pitchFamily="34" charset="0"/>
              <a:buChar char="•"/>
              <a:tabLst>
                <a:tab pos="2031949" algn="l"/>
              </a:tabLst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Нижний колонтитул 4" descr="&#10;"/>
          <p:cNvSpPr>
            <a:spLocks noGrp="1"/>
          </p:cNvSpPr>
          <p:nvPr>
            <p:ph type="ftr" sz="quarter" idx="11"/>
          </p:nvPr>
        </p:nvSpPr>
        <p:spPr>
          <a:xfrm>
            <a:off x="575734" y="6519334"/>
            <a:ext cx="8030633" cy="294217"/>
          </a:xfrm>
        </p:spPr>
        <p:txBody>
          <a:bodyPr/>
          <a:lstStyle>
            <a:lvl1pPr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72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ERVER-FILE\Data-2\Event\___Полиграфия\Федоров\Логотипы\ПМСофт\pm-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434" y="6536267"/>
            <a:ext cx="658284" cy="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34734" y="6508751"/>
            <a:ext cx="673100" cy="2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66118" y="6500284"/>
            <a:ext cx="1454149" cy="2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10818" y="6477001"/>
            <a:ext cx="368300" cy="2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76584" y="6460067"/>
            <a:ext cx="351367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591551" y="6489701"/>
            <a:ext cx="960967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\\SERVER-FILE\Data-2\Event\___Полиграфия\Федоров\Логотипы\СоюзАтомСтрой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37800" y="6474884"/>
            <a:ext cx="366184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1472334" y="6453718"/>
            <a:ext cx="556684" cy="3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638300" y="6453718"/>
            <a:ext cx="330200" cy="3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805334" y="5827185"/>
            <a:ext cx="32427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34433" y="4580467"/>
            <a:ext cx="7114117" cy="1153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СПАСИБО ЗА ВНИМАНИЕ!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35362" y="1556792"/>
            <a:ext cx="7114004" cy="28083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50000"/>
              </a:lnSpc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7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456374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29766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90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B0C39-81DD-464B-815C-1D71247C73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00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 userDrawn="1"/>
        </p:nvSpPr>
        <p:spPr>
          <a:xfrm>
            <a:off x="6000751" y="6544734"/>
            <a:ext cx="5952067" cy="2974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333" b="1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 pitchFamily="18" charset="0"/>
              </a:rPr>
              <a:t>ОСОБЕННОСТИ НАЦИОНАЛЬНОГО УПРАВЛЕНИЯ ПРОЕКТАМИ</a:t>
            </a:r>
          </a:p>
        </p:txBody>
      </p:sp>
      <p:sp>
        <p:nvSpPr>
          <p:cNvPr id="9" name="Прямоугольник 23"/>
          <p:cNvSpPr/>
          <p:nvPr userDrawn="1"/>
        </p:nvSpPr>
        <p:spPr>
          <a:xfrm>
            <a:off x="0" y="6093884"/>
            <a:ext cx="12192000" cy="2878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" name="Picture 3" descr="\\SERVER-FILE\Data-2\Event\___Полиграфия\Федоров\Логотипы\infostroy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8867" y="6153151"/>
            <a:ext cx="493184" cy="14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SERVER-FILE\Data-2\Event\___Полиграфия\Федоров\Логотипы\Oracle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25434" y="6157385"/>
            <a:ext cx="106891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\\SERVER-FILE\Data-2\Event\___Полиграфия\Федоров\Логотипы\EPMC-Logo (1) копия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398684" y="6131984"/>
            <a:ext cx="27093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\\SERVER-FILE\Data-2\Event\___Полиграфия\Федоров\Логотипы\РусРиск\русриск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84534" y="6123517"/>
            <a:ext cx="2582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\\SERVER-FILE\Data-2\Event\___Полиграфия\Федоров\Логотипы\aacelogo\AACE - Tag  - two color 3_м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553451" y="6125634"/>
            <a:ext cx="804333" cy="20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\\SERVER-FILE\Data-2\Event\___Полиграфия\Федоров\Логотипы\Энергострой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256434" y="6123518"/>
            <a:ext cx="408517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\\SERVER-FILE\Data-2\Event\___Полиграфия\Федоров\Логотипы\g172_moscow.gif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29368" y="6127751"/>
            <a:ext cx="2434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SERVER-FILE\Data-2\Event\___Полиграфия\Федоров\Логотипы\ПМСофт\pm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1201" y="6159501"/>
            <a:ext cx="605367" cy="1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\\SERVER-FILE\Data-2\Event\___Полиграфия\Федоров\Логотипы\СоюзАтомСтрой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172701" y="6136217"/>
            <a:ext cx="26881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\\SERVER-FILE\Data-2\Event\___Полиграфия\Федоров\Конференция 2015\Презентация\logo.pn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34434" y="6544734"/>
            <a:ext cx="3850217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SERVER-FILE\Data-2\Event\___Полиграфия\Федоров\Конференция 2015\Презентация\ru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53718"/>
            <a:ext cx="121920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1742953"/>
            <a:ext cx="11522207" cy="1470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67" b="1" i="0" baseline="0">
                <a:solidFill>
                  <a:srgbClr val="9B2D3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3535731"/>
            <a:ext cx="6720747" cy="509989"/>
          </a:xfrm>
        </p:spPr>
        <p:txBody>
          <a:bodyPr tIns="90000" bIns="90000" anchor="ctr">
            <a:spAutoFit/>
          </a:bodyPr>
          <a:lstStyle>
            <a:lvl1pPr marL="0" indent="0" algn="l">
              <a:buNone/>
              <a:defRPr sz="21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/>
          </p:nvPr>
        </p:nvSpPr>
        <p:spPr>
          <a:xfrm>
            <a:off x="335360" y="4149082"/>
            <a:ext cx="5760640" cy="648071"/>
          </a:xfrm>
        </p:spPr>
        <p:txBody>
          <a:bodyPr>
            <a:normAutofit/>
          </a:bodyPr>
          <a:lstStyle>
            <a:lvl1pPr marL="0" indent="0">
              <a:buNone/>
              <a:defRPr sz="2133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0"/>
          </p:nvPr>
        </p:nvSpPr>
        <p:spPr>
          <a:xfrm>
            <a:off x="335360" y="332656"/>
            <a:ext cx="9025003" cy="504056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Рисунок 12"/>
          <p:cNvSpPr>
            <a:spLocks noGrp="1" noChangeAspect="1"/>
          </p:cNvSpPr>
          <p:nvPr>
            <p:ph type="pic" sz="quarter" idx="11"/>
          </p:nvPr>
        </p:nvSpPr>
        <p:spPr>
          <a:xfrm>
            <a:off x="9648395" y="210058"/>
            <a:ext cx="2208245" cy="71967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35723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3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82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9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0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4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1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9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6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5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7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9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3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2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2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3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6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4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5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7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6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7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 bwMode="auto">
          <a:xfrm>
            <a:off x="334434" y="980017"/>
            <a:ext cx="11523133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 descr="&#10;"/>
          <p:cNvSpPr>
            <a:spLocks noGrp="1"/>
          </p:cNvSpPr>
          <p:nvPr>
            <p:ph type="ftr" sz="quarter" idx="3"/>
          </p:nvPr>
        </p:nvSpPr>
        <p:spPr>
          <a:xfrm>
            <a:off x="575734" y="6485467"/>
            <a:ext cx="8030633" cy="332317"/>
          </a:xfrm>
          <a:prstGeom prst="rect">
            <a:avLst/>
          </a:prstGeom>
        </p:spPr>
        <p:txBody>
          <a:bodyPr lIns="72000" tIns="46800" anchor="ctr" anchorCtr="0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33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8" r:id="rId9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952226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Сметно-аналитический Комплекс А0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94944" y="1042416"/>
            <a:ext cx="10954511" cy="46268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67" b="1" i="0" kern="1200" baseline="0">
                <a:solidFill>
                  <a:srgbClr val="9B2D3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i="1" dirty="0" smtClean="0"/>
              <a:t>Выпуск сметной документации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Содержание: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Иерархическая структура данных. Сводные сметные документы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Ускоренный ввод расценок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Выбор поправочных коэффициентов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 расценок и локальных смет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Информация по текущим ценам ресурсов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Пересчет смет по расценкам другой базы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Учет выполненных работ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8603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09" y="111276"/>
            <a:ext cx="60212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i="1" dirty="0" smtClean="0"/>
              <a:t>Сметно-аналитический комплекс А0</a:t>
            </a:r>
            <a:endParaRPr lang="ru-RU" sz="2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528" y="154842"/>
            <a:ext cx="5184476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Сметно-аналитический комплекс А0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529" y="792763"/>
            <a:ext cx="1175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Тексты локальных смет, </a:t>
            </a:r>
            <a:r>
              <a:rPr lang="ru-RU" b="1" dirty="0"/>
              <a:t>рассчитанных в других сметных программах</a:t>
            </a:r>
            <a:r>
              <a:rPr lang="ru-RU" dirty="0"/>
              <a:t> могут быть загружены в базу Комплекса А0 из файлов специальных форматов: АРПС 1.10; АРПС 2.0; </a:t>
            </a:r>
            <a:r>
              <a:rPr lang="en-US" dirty="0" err="1"/>
              <a:t>EstML</a:t>
            </a:r>
            <a:r>
              <a:rPr lang="ru-RU" dirty="0"/>
              <a:t>; Гранд-</a:t>
            </a:r>
            <a:r>
              <a:rPr lang="en-US" dirty="0"/>
              <a:t>XML</a:t>
            </a:r>
            <a:r>
              <a:rPr lang="ru-RU" dirty="0"/>
              <a:t>. </a:t>
            </a:r>
          </a:p>
          <a:p>
            <a:r>
              <a:rPr lang="ru-RU" dirty="0"/>
              <a:t>Набор расценок с их объемами можно быстро ввести в А0 из специальным образом подготовленного </a:t>
            </a:r>
            <a:r>
              <a:rPr lang="en-US" dirty="0"/>
              <a:t>Excel-</a:t>
            </a:r>
            <a:r>
              <a:rPr lang="ru-RU" dirty="0"/>
              <a:t>файла</a:t>
            </a:r>
            <a:r>
              <a:rPr lang="ru-RU" dirty="0" smtClean="0"/>
              <a:t>. Это </a:t>
            </a:r>
            <a:r>
              <a:rPr lang="ru-RU" dirty="0"/>
              <a:t>пример к формату представления данных. А вот так выглядит текст </a:t>
            </a:r>
            <a:r>
              <a:rPr lang="en-US" dirty="0"/>
              <a:t>Excel-</a:t>
            </a:r>
            <a:r>
              <a:rPr lang="ru-RU" dirty="0"/>
              <a:t>файла.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28" y="2114816"/>
            <a:ext cx="4456883" cy="2499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411" y="2972095"/>
            <a:ext cx="7120883" cy="3283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045" y="163902"/>
            <a:ext cx="4848046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    </a:t>
            </a:r>
            <a:r>
              <a:rPr lang="ru-RU" sz="2000" b="1" i="1" dirty="0" smtClean="0">
                <a:solidFill>
                  <a:schemeClr val="bg1"/>
                </a:solidFill>
              </a:rPr>
              <a:t>Ускоренный </a:t>
            </a:r>
            <a:r>
              <a:rPr lang="ru-RU" sz="2000" b="1" i="1" dirty="0">
                <a:solidFill>
                  <a:schemeClr val="bg1"/>
                </a:solidFill>
              </a:rPr>
              <a:t>ввод расценок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5887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69011"/>
            <a:ext cx="5840576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sz="2000" b="1" i="1" dirty="0" smtClean="0">
                <a:solidFill>
                  <a:schemeClr val="bg1"/>
                </a:solidFill>
              </a:rPr>
              <a:t>Поиск </a:t>
            </a:r>
            <a:r>
              <a:rPr lang="ru-RU" sz="2000" b="1" i="1" dirty="0">
                <a:solidFill>
                  <a:schemeClr val="bg1"/>
                </a:solidFill>
              </a:rPr>
              <a:t>расценок и локальных смет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6" y="2469366"/>
            <a:ext cx="5737059" cy="2957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982" y="3870288"/>
            <a:ext cx="7180448" cy="2483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166" y="785004"/>
            <a:ext cx="11637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Кроме традиционных вариантов поиска расценок в базе НСИ (по обоснованию, оглавлению сборника, ключевым словам в тексте наименования и т.п.) в системе предусмотрены дополнительные функции. Например, требуется найти расценки на бетонные работы, в которых учтены затраты на установку анкерных болтов с фиксирующими элементами, остающихся в теле бетона.  В данном примере поиск выполнен не только по тексту наименования расценки, но и </a:t>
            </a:r>
            <a:r>
              <a:rPr lang="ru-RU" b="1" dirty="0"/>
              <a:t>по перечню операций в тексте </a:t>
            </a:r>
            <a:r>
              <a:rPr lang="ru-RU" dirty="0"/>
              <a:t>Состава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251718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695727"/>
            <a:ext cx="11749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учета усложняющих факторов производства работ, регламентированных положениями методических документов в строительстве (МДС) и Общих положениях сборников работ, в Комплексе А0 сформирована Библиотека поправок. </a:t>
            </a:r>
            <a:r>
              <a:rPr lang="ru-RU" b="1" dirty="0"/>
              <a:t>Поправки</a:t>
            </a:r>
            <a:r>
              <a:rPr lang="ru-RU" dirty="0"/>
              <a:t> «привязываются» индивидуально к каждой отдельной расценке. При составлении локальной сметы программа автоматически предлагает  применить к расценке только «разрешенные для нее» поправки.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75" y="2308065"/>
            <a:ext cx="6952891" cy="2741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563" y="3769080"/>
            <a:ext cx="6861712" cy="2560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045" y="163902"/>
            <a:ext cx="6607834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 Выбор </a:t>
            </a:r>
            <a:r>
              <a:rPr lang="ru-RU" sz="2000" b="1" i="1" dirty="0"/>
              <a:t>поправочных </a:t>
            </a:r>
            <a:r>
              <a:rPr lang="ru-RU" sz="2000" b="1" i="1" dirty="0" smtClean="0"/>
              <a:t>коэффициентов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0031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900468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    </a:t>
            </a:r>
            <a:r>
              <a:rPr lang="ru-RU" sz="2000" b="1" i="1" dirty="0" smtClean="0">
                <a:solidFill>
                  <a:schemeClr val="bg1"/>
                </a:solidFill>
              </a:rPr>
              <a:t>Поиск </a:t>
            </a:r>
            <a:r>
              <a:rPr lang="ru-RU" sz="2000" b="1" i="1" dirty="0">
                <a:solidFill>
                  <a:schemeClr val="bg1"/>
                </a:solidFill>
              </a:rPr>
              <a:t>расценок и локальных смет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686623"/>
            <a:ext cx="11749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Программа позволяет найти </a:t>
            </a:r>
            <a:r>
              <a:rPr lang="ru-RU" dirty="0" smtClean="0"/>
              <a:t>такие расценки на работы</a:t>
            </a:r>
            <a:r>
              <a:rPr lang="ru-RU" dirty="0"/>
              <a:t>, в элементных сметных нормах которых (ЭСН) </a:t>
            </a:r>
            <a:r>
              <a:rPr lang="ru-RU" b="1" dirty="0"/>
              <a:t>учтены конкретные ресурсы</a:t>
            </a:r>
            <a:r>
              <a:rPr lang="ru-RU" dirty="0"/>
              <a:t>. Например, «Горячекатаная арматурная сталь периодического профиля диаметром 10 мм» учтена в расценках строительной группы ФЕР-2001 сборников 08. Конструкции из кирпича и блоков; 09. Строительные металлические конструкции; 30. Мосты и трубы; 31. Аэродромы; 39. Металлические конструкции гидротехнических сооружений.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25" y="2163951"/>
            <a:ext cx="4424726" cy="259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9505" y="3343837"/>
            <a:ext cx="8487320" cy="30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61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365630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i="1" dirty="0" smtClean="0">
                <a:solidFill>
                  <a:schemeClr val="bg1"/>
                </a:solidFill>
              </a:rPr>
              <a:t>  Поиск </a:t>
            </a:r>
            <a:r>
              <a:rPr lang="ru-RU" sz="2000" b="1" i="1" dirty="0">
                <a:solidFill>
                  <a:schemeClr val="bg1"/>
                </a:solidFill>
              </a:rPr>
              <a:t>расценок и локальных смет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659" y="670325"/>
            <a:ext cx="11740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Поиск расценок может быть выполнен не только в сметно-нормативной базе, но и в ранее созданных локальных сметах. Например, требуется найти локальные сметы, где учтена стоимость «Насоса циркуляционного» производства фирмы </a:t>
            </a:r>
            <a:r>
              <a:rPr lang="en-US" dirty="0" err="1"/>
              <a:t>Grundfos</a:t>
            </a:r>
            <a:r>
              <a:rPr lang="ru-RU" dirty="0"/>
              <a:t>»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r>
              <a:rPr lang="ru-RU" dirty="0"/>
              <a:t>Найденные строки локальных смет можно копировать, вставлять в новую смету или открыть найденную смету для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15" y="2240008"/>
            <a:ext cx="4615279" cy="310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015" y="4197981"/>
            <a:ext cx="8702195" cy="21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5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8" y="69011"/>
            <a:ext cx="5874589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   </a:t>
            </a:r>
            <a:r>
              <a:rPr lang="ru-RU" sz="2000" b="1" i="1" dirty="0" smtClean="0">
                <a:solidFill>
                  <a:schemeClr val="bg1"/>
                </a:solidFill>
              </a:rPr>
              <a:t>Поиск </a:t>
            </a:r>
            <a:r>
              <a:rPr lang="ru-RU" sz="2000" b="1" i="1" dirty="0">
                <a:solidFill>
                  <a:schemeClr val="bg1"/>
                </a:solidFill>
              </a:rPr>
              <a:t>расценок и локальных смет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648" y="686624"/>
            <a:ext cx="11749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системе выполняется поиск </a:t>
            </a:r>
            <a:r>
              <a:rPr lang="ru-RU" dirty="0" smtClean="0"/>
              <a:t>по разным параметрам, например, </a:t>
            </a:r>
            <a:r>
              <a:rPr lang="ru-RU" b="1" dirty="0" smtClean="0"/>
              <a:t>по ключевым словам</a:t>
            </a:r>
            <a:r>
              <a:rPr lang="ru-RU" dirty="0" smtClean="0"/>
              <a:t>.  В примере показан поиск по словам </a:t>
            </a:r>
            <a:r>
              <a:rPr lang="ru-RU" dirty="0"/>
              <a:t>«технологические решения».</a:t>
            </a:r>
          </a:p>
          <a:p>
            <a:r>
              <a:rPr lang="ru-RU" dirty="0"/>
              <a:t>Поиск может быть выполнен и по другим критериям: </a:t>
            </a:r>
            <a:r>
              <a:rPr lang="ru-RU" dirty="0" smtClean="0"/>
              <a:t>общая </a:t>
            </a:r>
            <a:r>
              <a:rPr lang="ru-RU" dirty="0"/>
              <a:t>стоимость сметы</a:t>
            </a:r>
            <a:r>
              <a:rPr lang="ru-RU" dirty="0" smtClean="0"/>
              <a:t>; дата </a:t>
            </a:r>
            <a:r>
              <a:rPr lang="ru-RU" dirty="0"/>
              <a:t>(период) создания сметы</a:t>
            </a:r>
            <a:r>
              <a:rPr lang="ru-RU" dirty="0" smtClean="0"/>
              <a:t>; дата </a:t>
            </a:r>
            <a:r>
              <a:rPr lang="ru-RU" dirty="0"/>
              <a:t>(период) изменения сметы</a:t>
            </a:r>
            <a:r>
              <a:rPr lang="ru-RU" dirty="0" smtClean="0"/>
              <a:t>; фамилия </a:t>
            </a:r>
            <a:r>
              <a:rPr lang="ru-RU" dirty="0"/>
              <a:t>исполнителя </a:t>
            </a:r>
            <a:r>
              <a:rPr lang="ru-RU" dirty="0" smtClean="0"/>
              <a:t>сметы и </a:t>
            </a:r>
            <a:r>
              <a:rPr lang="ru-RU" dirty="0"/>
              <a:t>др.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27" y="1995607"/>
            <a:ext cx="5381380" cy="2828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281" y="4053863"/>
            <a:ext cx="7418717" cy="230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69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72661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Информация </a:t>
            </a:r>
            <a:r>
              <a:rPr lang="ru-RU" sz="2000" b="1" i="1" dirty="0"/>
              <a:t>по текущим ценам </a:t>
            </a:r>
            <a:r>
              <a:rPr lang="ru-RU" sz="2000" b="1" i="1" dirty="0" smtClean="0"/>
              <a:t>ресурсов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23" y="2494409"/>
            <a:ext cx="11049910" cy="1357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778370"/>
            <a:ext cx="8960027" cy="2603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452" y="797526"/>
            <a:ext cx="11587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Стоимость неучтенных расценкой материалов может быть учтена в текущем уровне цен, которые автоматически выбираются из электронного варианта Справочника текущих цен на материалы, изделия и конструкции в строительстве за август 2016 года.</a:t>
            </a:r>
          </a:p>
          <a:p>
            <a:r>
              <a:rPr lang="ru-RU" dirty="0"/>
              <a:t>В колонке «Источник цен» для ССЦ01-403-8003 отображается значение «Справочник» - указание, что строка сметы рассчитана по текущей цене.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93097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750059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Информация </a:t>
            </a:r>
            <a:r>
              <a:rPr lang="ru-RU" sz="2000" b="1" i="1" dirty="0"/>
              <a:t>по текущим ценам </a:t>
            </a:r>
            <a:r>
              <a:rPr lang="ru-RU" sz="2000" b="1" i="1" dirty="0" smtClean="0"/>
              <a:t>ресурсов</a:t>
            </a:r>
            <a:endParaRPr lang="ru-RU" sz="2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683" y="668417"/>
            <a:ext cx="11637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специальном окне для работы с ресурсами локальной сметы есть возможность </a:t>
            </a:r>
            <a:r>
              <a:rPr lang="ru-RU" b="1" dirty="0"/>
              <a:t>сравнить цены ресурса </a:t>
            </a:r>
            <a:r>
              <a:rPr lang="ru-RU" dirty="0"/>
              <a:t>по различным регионам, динамику изменения цены ресурса в течении года. </a:t>
            </a:r>
          </a:p>
          <a:p>
            <a:r>
              <a:rPr lang="ru-RU" dirty="0"/>
              <a:t>Программа автоматически рассчитывает</a:t>
            </a:r>
            <a:r>
              <a:rPr lang="ru-RU" dirty="0" smtClean="0"/>
              <a:t>: фактический </a:t>
            </a:r>
            <a:r>
              <a:rPr lang="ru-RU" dirty="0"/>
              <a:t>индекс удорожания отдельного ресурса;</a:t>
            </a:r>
          </a:p>
          <a:p>
            <a:r>
              <a:rPr lang="ru-RU" dirty="0"/>
              <a:t>средневзвешенный индекс удорожания для группы ресурсов по смете</a:t>
            </a:r>
            <a:r>
              <a:rPr lang="ru-RU" dirty="0" smtClean="0"/>
              <a:t>; средний </a:t>
            </a:r>
            <a:r>
              <a:rPr lang="ru-RU" dirty="0"/>
              <a:t>разряд работ по локальной смете</a:t>
            </a:r>
            <a:r>
              <a:rPr lang="ru-RU" dirty="0" smtClean="0"/>
              <a:t>; и </a:t>
            </a:r>
            <a:r>
              <a:rPr lang="ru-RU" dirty="0"/>
              <a:t>др</a:t>
            </a:r>
            <a:r>
              <a:rPr lang="ru-RU" dirty="0" smtClean="0"/>
              <a:t>. Информация </a:t>
            </a:r>
            <a:r>
              <a:rPr lang="ru-RU" dirty="0"/>
              <a:t>отражается в панели Статистики по ресурсам.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83" y="2236192"/>
            <a:ext cx="5985803" cy="2636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263" y="3959524"/>
            <a:ext cx="5730969" cy="23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2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641805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 Пересчет </a:t>
            </a:r>
            <a:r>
              <a:rPr lang="ru-RU" sz="2000" b="1" i="1" dirty="0"/>
              <a:t>сметы по расценкам другой базы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804" y="810884"/>
            <a:ext cx="11481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Локальная </a:t>
            </a:r>
            <a:r>
              <a:rPr lang="ru-RU" dirty="0"/>
              <a:t>смета на устройство ленточных фундаментов рассчитана по сметно-нормативной базе </a:t>
            </a:r>
            <a:endParaRPr lang="ru-RU" dirty="0" smtClean="0"/>
          </a:p>
          <a:p>
            <a:r>
              <a:rPr lang="ru-RU" dirty="0" smtClean="0"/>
              <a:t>ТЕР-2001 </a:t>
            </a:r>
            <a:r>
              <a:rPr lang="ru-RU" dirty="0"/>
              <a:t>СПб. См. последнюю колонку  «База НСИ». Указан Шифр базы ТЕР-01, откуда выбрана расценка. </a:t>
            </a:r>
            <a:r>
              <a:rPr lang="ru-RU" dirty="0" smtClean="0"/>
              <a:t>В </a:t>
            </a:r>
            <a:r>
              <a:rPr lang="ru-RU" dirty="0"/>
              <a:t>окне «Замена строк» указывается шифр новой базы НСИ (в данном случае ФЕР-01. </a:t>
            </a:r>
          </a:p>
          <a:p>
            <a:r>
              <a:rPr lang="ru-RU" dirty="0"/>
              <a:t>Программа расценки ТЕР-2001 СПб в локальной смете автоматически заменяет на расценки ФЕР-2001 с учетом установленных режимов обработки расценок.  Результат замены легко проверить по значению колонки «База НСИ»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04" y="2565210"/>
            <a:ext cx="6953803" cy="1710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833" y="2565210"/>
            <a:ext cx="2097398" cy="2698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504" y="4502989"/>
            <a:ext cx="6316139" cy="18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27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38288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Учет выполненных работ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95" y="984213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672" y="664234"/>
            <a:ext cx="11559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Учет выполненных работах осуществляется в соответствии реестром заключенных </a:t>
            </a:r>
            <a:r>
              <a:rPr lang="ru-RU" dirty="0" smtClean="0"/>
              <a:t>договоров</a:t>
            </a:r>
          </a:p>
          <a:p>
            <a:r>
              <a:rPr lang="ru-RU" dirty="0" smtClean="0"/>
              <a:t>по </a:t>
            </a:r>
            <a:r>
              <a:rPr lang="ru-RU" dirty="0"/>
              <a:t>каждой отдельной локальной смете. </a:t>
            </a:r>
          </a:p>
          <a:p>
            <a:r>
              <a:rPr lang="ru-RU" dirty="0"/>
              <a:t>На экране постоянно отражается актуальная информация о договорах, выпущенных актах, текущем остатке </a:t>
            </a:r>
            <a:r>
              <a:rPr lang="ru-RU" dirty="0" smtClean="0"/>
              <a:t>сметы </a:t>
            </a:r>
            <a:r>
              <a:rPr lang="ru-RU" dirty="0"/>
              <a:t>как по объему, так и в стоимостном </a:t>
            </a:r>
            <a:r>
              <a:rPr lang="ru-RU" dirty="0" smtClean="0"/>
              <a:t>выражении </a:t>
            </a:r>
            <a:r>
              <a:rPr lang="ru-RU" dirty="0"/>
              <a:t>и многое другое.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393" y="1950827"/>
            <a:ext cx="9167752" cy="2419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370" y="4122752"/>
            <a:ext cx="5868450" cy="1605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72" y="3614632"/>
            <a:ext cx="5405671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88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171"/>
            <a:ext cx="9366738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/>
              <a:t> Иерархическая </a:t>
            </a:r>
            <a:r>
              <a:rPr lang="ru-RU" sz="2000" b="1" i="1" dirty="0"/>
              <a:t>структура </a:t>
            </a:r>
            <a:r>
              <a:rPr lang="ru-RU" sz="2000" b="1" i="1" dirty="0" smtClean="0"/>
              <a:t>данных. Сводные сметные документы</a:t>
            </a:r>
            <a:endParaRPr lang="ru-RU" sz="2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65" y="2307023"/>
            <a:ext cx="6762570" cy="2271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860" y="3115324"/>
            <a:ext cx="6303577" cy="21168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6944" y="842332"/>
            <a:ext cx="1177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Иерархическая</a:t>
            </a:r>
            <a:r>
              <a:rPr lang="ru-RU" baseline="0" dirty="0" smtClean="0"/>
              <a:t> структура поддерживает Проектную организацию сметных данных в соответствии с МДС 81-35.2004.  Все сметные документы, а также документы о выполненных работах для отдельной Стройки (Объекта строительства) расположены в отдельной папке – Проекте, и группируются по главам сводного сметного расчета. В главах размещаются объектные сметы, а в объектных сметах – локальные сметы.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156" y="2670414"/>
            <a:ext cx="6011747" cy="35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4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38288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Учет выполненных работ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95" y="984213"/>
            <a:ext cx="11314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Отчеты о выполненных работ документально оформляются по типовым (унифицированным) формам, </a:t>
            </a:r>
          </a:p>
          <a:p>
            <a:r>
              <a:rPr lang="ru-RU" dirty="0" smtClean="0"/>
              <a:t>таких  как Журнал учета выполненных работ КС-6а;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6" y="1630544"/>
            <a:ext cx="9238891" cy="3603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432428"/>
            <a:ext cx="10058400" cy="30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54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38288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Учет выполненных работ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95" y="984213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802105"/>
            <a:ext cx="1155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 выполненных работ КС-2; Справка о стоимости выполненных работ КС-3; а также Отчет о расходе основных материалов М-29.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49" y="1372361"/>
            <a:ext cx="4669832" cy="3865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7486" y="2033773"/>
            <a:ext cx="4183694" cy="3859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370" y="3062568"/>
            <a:ext cx="4880070" cy="32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16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49" y="103517"/>
            <a:ext cx="5382883" cy="4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white"/>
                </a:solidFill>
              </a:rPr>
              <a:t>Учет выполненных работ</a:t>
            </a:r>
            <a:endParaRPr lang="ru-RU" sz="2000" b="1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395" y="984213"/>
            <a:ext cx="926426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дополнение к «стандартным»  функциям в Комплекс А0  введены:</a:t>
            </a:r>
          </a:p>
          <a:p>
            <a:endParaRPr lang="ru-R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Загрузка Актов из </a:t>
            </a:r>
            <a:r>
              <a:rPr lang="en-US" dirty="0"/>
              <a:t>Excel;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Создание акта на Генподрядчика – т.е. «суммирование» нескольких актов в один;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/>
              <a:t>Импорт актов из форматов АРПС, </a:t>
            </a:r>
            <a:r>
              <a:rPr lang="en-US" dirty="0"/>
              <a:t>xml-</a:t>
            </a:r>
            <a:r>
              <a:rPr lang="ru-RU" dirty="0"/>
              <a:t>Гранд;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КС-3 на «общее выполнение» по объекту </a:t>
            </a:r>
            <a:r>
              <a:rPr lang="ru-RU" dirty="0" smtClean="0"/>
              <a:t>(проекту) в </a:t>
            </a:r>
            <a:r>
              <a:rPr lang="ru-RU" dirty="0"/>
              <a:t>целом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56419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65" y="750974"/>
            <a:ext cx="11568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Система позволяет работать</a:t>
            </a:r>
            <a:r>
              <a:rPr lang="ru-RU" baseline="0" dirty="0" smtClean="0"/>
              <a:t> с Проектом упрощенной структуры, т.е. без глав сводного сметного расчета. И наоборот, структура может быть более сложной, чем «стандартный сводный сметный расчет». Например, сводный сметный расчет, в котором в каждой главе отдельно выделены затраты на Реконструкцию и Реставрацию конструктивных элементов объекта. В каждый раздел главы включены «свои» объектные и локальные сметы.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03" y="2418559"/>
            <a:ext cx="7134046" cy="2237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045" y="163902"/>
            <a:ext cx="5702061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</a:t>
            </a:r>
            <a:r>
              <a:rPr lang="ru-RU" sz="2000" b="1" i="1" dirty="0" smtClean="0"/>
              <a:t>Иерархическая </a:t>
            </a:r>
            <a:r>
              <a:rPr lang="ru-RU" sz="2000" b="1" i="1" dirty="0"/>
              <a:t>структура данных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824" y="3016591"/>
            <a:ext cx="7309808" cy="2509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179" y="3795622"/>
            <a:ext cx="7352823" cy="2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9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1035169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Аналогичным</a:t>
            </a:r>
            <a:r>
              <a:rPr lang="ru-RU" baseline="0" dirty="0" smtClean="0"/>
              <a:t> образом может быть сформирована структура Объектной сметы. Пример, выделяются отдельные разделы объектной сметы: </a:t>
            </a:r>
            <a:r>
              <a:rPr lang="ru-RU" dirty="0" smtClean="0"/>
              <a:t>Архитектурно-строительные решения</a:t>
            </a:r>
            <a:r>
              <a:rPr lang="ru-RU" baseline="0" dirty="0" smtClean="0"/>
              <a:t>, Инженерные</a:t>
            </a:r>
            <a:r>
              <a:rPr lang="ru-RU" dirty="0" smtClean="0"/>
              <a:t> системы</a:t>
            </a:r>
            <a:r>
              <a:rPr lang="ru-RU" baseline="0" dirty="0" smtClean="0"/>
              <a:t> и Автоматика</a:t>
            </a:r>
            <a:r>
              <a:rPr lang="ru-RU" dirty="0" smtClean="0"/>
              <a:t> и телемеханика</a:t>
            </a:r>
            <a:r>
              <a:rPr lang="ru-RU" baseline="0" dirty="0" smtClean="0"/>
              <a:t>. В каждый раздел включены локальные сметы.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044" y="163902"/>
            <a:ext cx="5633049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</a:t>
            </a:r>
            <a:r>
              <a:rPr lang="ru-RU" sz="2000" b="1" i="1" dirty="0" smtClean="0"/>
              <a:t>Иерархическая </a:t>
            </a:r>
            <a:r>
              <a:rPr lang="ru-RU" sz="2000" b="1" i="1" dirty="0"/>
              <a:t>структура данных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43" y="2114183"/>
            <a:ext cx="7589039" cy="29619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862" y="2114183"/>
            <a:ext cx="6305183" cy="41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60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163902"/>
            <a:ext cx="6064370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</a:t>
            </a:r>
            <a:r>
              <a:rPr lang="ru-RU" sz="2000" b="1" i="1" dirty="0" smtClean="0"/>
              <a:t>Иерархическая </a:t>
            </a:r>
            <a:r>
              <a:rPr lang="ru-RU" sz="2000" b="1" i="1" dirty="0"/>
              <a:t>структура 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408" y="810883"/>
            <a:ext cx="11662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Данный</a:t>
            </a:r>
            <a:r>
              <a:rPr lang="ru-RU" baseline="0" dirty="0" smtClean="0"/>
              <a:t> способ </a:t>
            </a:r>
            <a:r>
              <a:rPr lang="ru-RU" dirty="0" smtClean="0"/>
              <a:t>хранения сметных данных позволяет автоматически</a:t>
            </a:r>
            <a:r>
              <a:rPr lang="ru-RU" baseline="0" dirty="0" smtClean="0"/>
              <a:t>  получать итоги по узлам структуры: по локальной смете, объектной смете и проекту в целом.  Кроме итога «Сметная стоимость», принятого для формирования документа Сводный сметный расчет, система позволяет автоматически рассчитать суммарные затраты по заработной плате строителей, по стоимости материалов, эксплуатации машин.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66" y="2261378"/>
            <a:ext cx="5586198" cy="1795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554" y="3432296"/>
            <a:ext cx="5443268" cy="174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450" y="4471912"/>
            <a:ext cx="5313871" cy="17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2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3" y="144525"/>
            <a:ext cx="6116129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</a:t>
            </a:r>
            <a:r>
              <a:rPr lang="ru-RU" sz="2000" b="1" i="1" dirty="0" smtClean="0"/>
              <a:t>Иерархическая </a:t>
            </a:r>
            <a:r>
              <a:rPr lang="ru-RU" sz="2000" b="1" i="1" dirty="0"/>
              <a:t>структура 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1154" y="793630"/>
            <a:ext cx="11760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0" dirty="0" smtClean="0"/>
              <a:t>Особенностью иерархической структуры данных является возможность решения целого комплекса задач, тесно связанных со сметной документацией. Например, система позволяет выгрузить в </a:t>
            </a:r>
            <a:r>
              <a:rPr lang="en-US" baseline="0" dirty="0" smtClean="0"/>
              <a:t>Excel</a:t>
            </a:r>
            <a:r>
              <a:rPr lang="ru-RU" baseline="0" dirty="0" smtClean="0"/>
              <a:t>  список ресурсов из всех локальных смет Проекта в целом (т.е. </a:t>
            </a:r>
            <a:r>
              <a:rPr lang="ru-RU" dirty="0"/>
              <a:t>С</a:t>
            </a:r>
            <a:r>
              <a:rPr lang="ru-RU" baseline="0" dirty="0" smtClean="0"/>
              <a:t>водного сметного расчета).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44" y="1824725"/>
            <a:ext cx="8250189" cy="2339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3488" y="2994528"/>
            <a:ext cx="6592090" cy="31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22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163902"/>
            <a:ext cx="5779698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         </a:t>
            </a:r>
            <a:r>
              <a:rPr lang="ru-RU" sz="2000" b="1" i="1" dirty="0" smtClean="0"/>
              <a:t>Ускоренный </a:t>
            </a:r>
            <a:r>
              <a:rPr lang="ru-RU" sz="2000" b="1" i="1" dirty="0"/>
              <a:t>ввод расценок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21" y="2335452"/>
            <a:ext cx="5685221" cy="1951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918" y="3596912"/>
            <a:ext cx="5912314" cy="1147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791" y="4435093"/>
            <a:ext cx="7036769" cy="13209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0550" y="710126"/>
            <a:ext cx="117131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Предлагается </a:t>
            </a:r>
            <a:r>
              <a:rPr lang="ru-RU" dirty="0"/>
              <a:t>несколько способов </a:t>
            </a:r>
            <a:r>
              <a:rPr lang="ru-RU" b="1" dirty="0"/>
              <a:t>выбора расценок </a:t>
            </a:r>
            <a:r>
              <a:rPr lang="ru-RU" dirty="0"/>
              <a:t>из сметно-нормативной базы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Выбор </a:t>
            </a:r>
            <a:r>
              <a:rPr lang="ru-RU" dirty="0"/>
              <a:t>расценки значительно упрощается, если </a:t>
            </a:r>
            <a:r>
              <a:rPr lang="ru-RU" dirty="0" smtClean="0"/>
              <a:t>известен шифр </a:t>
            </a:r>
            <a:r>
              <a:rPr lang="ru-RU" dirty="0"/>
              <a:t>расценки. </a:t>
            </a:r>
          </a:p>
          <a:p>
            <a:pPr>
              <a:defRPr/>
            </a:pPr>
            <a:r>
              <a:rPr lang="ru-RU" dirty="0"/>
              <a:t>Если в строке сметы изменить обоснование (шифр) расценки, то в строку автоматически вводится информация по новой расценке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обоих случаях нет необходимости открывать окно базы НСИ, искать и выбирать известную расценку.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91937" y="4168295"/>
            <a:ext cx="1524000" cy="69458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8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97" y="163902"/>
            <a:ext cx="4848046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       </a:t>
            </a:r>
            <a:r>
              <a:rPr lang="ru-RU" b="1" dirty="0" smtClean="0"/>
              <a:t> </a:t>
            </a:r>
            <a:r>
              <a:rPr lang="ru-RU" sz="2000" b="1" i="1" dirty="0"/>
              <a:t>Ускоренный ввод расценок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033" y="739813"/>
            <a:ext cx="11740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необходимости ввести в базу данных системы текст локальной сметы, который находится на бумажном носителе, удобно использовать приемы </a:t>
            </a:r>
            <a:r>
              <a:rPr lang="ru-RU" b="1" dirty="0"/>
              <a:t>«быстрого ввода расценок</a:t>
            </a:r>
            <a:r>
              <a:rPr lang="ru-RU" dirty="0"/>
              <a:t>».  Вот пример локальной сметы, оформленной по образцу №4 (локальная смета). В строках сметы указаны шифры расценок и объемы работ.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518" y="2119238"/>
            <a:ext cx="6730904" cy="40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62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163902"/>
            <a:ext cx="4848046" cy="3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      </a:t>
            </a:r>
            <a:r>
              <a:rPr lang="ru-RU" sz="2000" b="1" i="1" dirty="0" smtClean="0">
                <a:solidFill>
                  <a:schemeClr val="bg1"/>
                </a:solidFill>
              </a:rPr>
              <a:t>Ускоренный </a:t>
            </a:r>
            <a:r>
              <a:rPr lang="ru-RU" sz="2000" b="1" i="1" dirty="0">
                <a:solidFill>
                  <a:schemeClr val="bg1"/>
                </a:solidFill>
              </a:rPr>
              <a:t>ввод расценок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044" y="651642"/>
            <a:ext cx="11576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таких случаев предусмотрена функция </a:t>
            </a:r>
            <a:r>
              <a:rPr lang="ru-RU" b="1" dirty="0" smtClean="0"/>
              <a:t>«быстрого ввода», </a:t>
            </a:r>
            <a:r>
              <a:rPr lang="ru-RU" dirty="0"/>
              <a:t>в которой </a:t>
            </a:r>
            <a:r>
              <a:rPr lang="ru-RU" dirty="0" smtClean="0"/>
              <a:t>перечисляются </a:t>
            </a:r>
            <a:r>
              <a:rPr lang="ru-RU" dirty="0"/>
              <a:t>шифры расценок и объемы работ. Затем указанные расценки автоматически выбираются из базы данных в локальную смету с одновременным расчетом стоимости на указанный объем работ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Другой прием </a:t>
            </a:r>
            <a:r>
              <a:rPr lang="ru-RU" dirty="0" smtClean="0"/>
              <a:t>– </a:t>
            </a:r>
            <a:r>
              <a:rPr lang="ru-RU" dirty="0"/>
              <a:t>отметить (выделить) необходимые расценки в сборниках и «списком» добавить в локальную смету. После этого в строках сметы указывается объем работ.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75" y="2219895"/>
            <a:ext cx="3302729" cy="2408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030" y="3019246"/>
            <a:ext cx="8082951" cy="31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91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20130522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1293</Words>
  <Application>Microsoft Office PowerPoint</Application>
  <PresentationFormat>Произвольный</PresentationFormat>
  <Paragraphs>79</Paragraphs>
  <Slides>22</Slides>
  <Notes>22</Notes>
  <HiddenSlides>22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22</vt:i4>
      </vt:variant>
    </vt:vector>
  </HeadingPairs>
  <TitlesOfParts>
    <vt:vector size="46" baseType="lpstr">
      <vt:lpstr>1_20130522 Шаблон презентации</vt:lpstr>
      <vt:lpstr>2_20130522 Шаблон презентации</vt:lpstr>
      <vt:lpstr>3_20130522 Шаблон презентации</vt:lpstr>
      <vt:lpstr>4_20130522 Шаблон презентации</vt:lpstr>
      <vt:lpstr>5_20130522 Шаблон презентации</vt:lpstr>
      <vt:lpstr>6_20130522 Шаблон презентации</vt:lpstr>
      <vt:lpstr>7_20130522 Шаблон презентации</vt:lpstr>
      <vt:lpstr>8_20130522 Шаблон презентации</vt:lpstr>
      <vt:lpstr>9_20130522 Шаблон презентации</vt:lpstr>
      <vt:lpstr>10_20130522 Шаблон презентации</vt:lpstr>
      <vt:lpstr>11_20130522 Шаблон презентации</vt:lpstr>
      <vt:lpstr>12_20130522 Шаблон презентации</vt:lpstr>
      <vt:lpstr>13_20130522 Шаблон презентации</vt:lpstr>
      <vt:lpstr>14_20130522 Шаблон презентации</vt:lpstr>
      <vt:lpstr>15_20130522 Шаблон презентации</vt:lpstr>
      <vt:lpstr>16_20130522 Шаблон презентации</vt:lpstr>
      <vt:lpstr>17_20130522 Шаблон презентации</vt:lpstr>
      <vt:lpstr>18_20130522 Шаблон презентации</vt:lpstr>
      <vt:lpstr>19_20130522 Шаблон презентации</vt:lpstr>
      <vt:lpstr>20_20130522 Шаблон презентации</vt:lpstr>
      <vt:lpstr>21_20130522 Шаблон презентации</vt:lpstr>
      <vt:lpstr>22_20130522 Шаблон презентации</vt:lpstr>
      <vt:lpstr>23_20130522 Шаблон презентации</vt:lpstr>
      <vt:lpstr>24_20130522 Шаблон презентации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Хрякова</dc:creator>
  <cp:lastModifiedBy>gme</cp:lastModifiedBy>
  <cp:revision>74</cp:revision>
  <cp:lastPrinted>2016-10-21T11:36:40Z</cp:lastPrinted>
  <dcterms:created xsi:type="dcterms:W3CDTF">2016-10-20T14:29:00Z</dcterms:created>
  <dcterms:modified xsi:type="dcterms:W3CDTF">2016-12-02T07:41:34Z</dcterms:modified>
</cp:coreProperties>
</file>