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2" showSpecialPlsOnTitleSld="0" removePersonalInfoOnSave="1" embedTrueTypeFonts="1" autoCompressPictures="0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01" r:id="rId3"/>
    <p:sldId id="280" r:id="rId4"/>
    <p:sldId id="289" r:id="rId5"/>
    <p:sldId id="290" r:id="rId6"/>
    <p:sldId id="291" r:id="rId7"/>
    <p:sldId id="292" r:id="rId8"/>
    <p:sldId id="293" r:id="rId9"/>
    <p:sldId id="294" r:id="rId10"/>
    <p:sldId id="295" r:id="rId11"/>
    <p:sldId id="296" r:id="rId12"/>
    <p:sldId id="297" r:id="rId13"/>
    <p:sldId id="298" r:id="rId14"/>
    <p:sldId id="299" r:id="rId15"/>
    <p:sldId id="300" r:id="rId16"/>
  </p:sldIdLst>
  <p:sldSz cx="9245600" cy="5245100"/>
  <p:notesSz cx="6858000" cy="9144000"/>
  <p:embeddedFontLst>
    <p:embeddedFont>
      <p:font typeface="Franklin Gothic Heavy" charset="0"/>
      <p:regular r:id="rId19"/>
      <p:italic r:id="rId20"/>
    </p:embeddedFont>
    <p:embeddedFont>
      <p:font typeface="Segoe UI" pitchFamily="34" charset="0"/>
      <p:regular r:id="rId21"/>
      <p:bold r:id="rId22"/>
      <p:italic r:id="rId23"/>
      <p:boldItalic r:id="rId24"/>
    </p:embeddedFont>
    <p:embeddedFont>
      <p:font typeface="Franklin Gothic Demi" charset="0"/>
      <p:regular r:id="rId25"/>
      <p:italic r:id="rId26"/>
    </p:embeddedFont>
    <p:embeddedFont>
      <p:font typeface="Segoe UI Symbol" pitchFamily="34" charset="0"/>
      <p:regular r:id="rId27"/>
    </p:embeddedFont>
    <p:embeddedFont>
      <p:font typeface="Calibri" pitchFamily="34" charset="0"/>
      <p:regular r:id="rId28"/>
      <p:bold r:id="rId29"/>
      <p:italic r:id="rId30"/>
      <p:boldItalic r:id="rId31"/>
    </p:embeddedFont>
    <p:embeddedFont>
      <p:font typeface="FontAwesome" charset="0"/>
      <p:regular r:id="rId32"/>
    </p:embeddedFont>
  </p:embeddedFontLst>
  <p:defaultTextStyle>
    <a:defPPr>
      <a:defRPr lang="ru-RU"/>
    </a:defPPr>
    <a:lvl1pPr marL="0" algn="l" defTabSz="695493" rtl="0" eaLnBrk="1" latinLnBrk="0" hangingPunct="1">
      <a:defRPr sz="1369" kern="1200">
        <a:solidFill>
          <a:schemeClr val="tx1"/>
        </a:solidFill>
        <a:latin typeface="+mn-lt"/>
        <a:ea typeface="+mn-ea"/>
        <a:cs typeface="+mn-cs"/>
      </a:defRPr>
    </a:lvl1pPr>
    <a:lvl2pPr marL="347746" algn="l" defTabSz="695493" rtl="0" eaLnBrk="1" latinLnBrk="0" hangingPunct="1">
      <a:defRPr sz="1369" kern="1200">
        <a:solidFill>
          <a:schemeClr val="tx1"/>
        </a:solidFill>
        <a:latin typeface="+mn-lt"/>
        <a:ea typeface="+mn-ea"/>
        <a:cs typeface="+mn-cs"/>
      </a:defRPr>
    </a:lvl2pPr>
    <a:lvl3pPr marL="695493" algn="l" defTabSz="695493" rtl="0" eaLnBrk="1" latinLnBrk="0" hangingPunct="1">
      <a:defRPr sz="1369" kern="1200">
        <a:solidFill>
          <a:schemeClr val="tx1"/>
        </a:solidFill>
        <a:latin typeface="+mn-lt"/>
        <a:ea typeface="+mn-ea"/>
        <a:cs typeface="+mn-cs"/>
      </a:defRPr>
    </a:lvl3pPr>
    <a:lvl4pPr marL="1043239" algn="l" defTabSz="695493" rtl="0" eaLnBrk="1" latinLnBrk="0" hangingPunct="1">
      <a:defRPr sz="1369" kern="1200">
        <a:solidFill>
          <a:schemeClr val="tx1"/>
        </a:solidFill>
        <a:latin typeface="+mn-lt"/>
        <a:ea typeface="+mn-ea"/>
        <a:cs typeface="+mn-cs"/>
      </a:defRPr>
    </a:lvl4pPr>
    <a:lvl5pPr marL="1390985" algn="l" defTabSz="695493" rtl="0" eaLnBrk="1" latinLnBrk="0" hangingPunct="1">
      <a:defRPr sz="1369" kern="1200">
        <a:solidFill>
          <a:schemeClr val="tx1"/>
        </a:solidFill>
        <a:latin typeface="+mn-lt"/>
        <a:ea typeface="+mn-ea"/>
        <a:cs typeface="+mn-cs"/>
      </a:defRPr>
    </a:lvl5pPr>
    <a:lvl6pPr marL="1738732" algn="l" defTabSz="695493" rtl="0" eaLnBrk="1" latinLnBrk="0" hangingPunct="1">
      <a:defRPr sz="1369" kern="1200">
        <a:solidFill>
          <a:schemeClr val="tx1"/>
        </a:solidFill>
        <a:latin typeface="+mn-lt"/>
        <a:ea typeface="+mn-ea"/>
        <a:cs typeface="+mn-cs"/>
      </a:defRPr>
    </a:lvl6pPr>
    <a:lvl7pPr marL="2086478" algn="l" defTabSz="695493" rtl="0" eaLnBrk="1" latinLnBrk="0" hangingPunct="1">
      <a:defRPr sz="1369" kern="1200">
        <a:solidFill>
          <a:schemeClr val="tx1"/>
        </a:solidFill>
        <a:latin typeface="+mn-lt"/>
        <a:ea typeface="+mn-ea"/>
        <a:cs typeface="+mn-cs"/>
      </a:defRPr>
    </a:lvl7pPr>
    <a:lvl8pPr marL="2434224" algn="l" defTabSz="695493" rtl="0" eaLnBrk="1" latinLnBrk="0" hangingPunct="1">
      <a:defRPr sz="1369" kern="1200">
        <a:solidFill>
          <a:schemeClr val="tx1"/>
        </a:solidFill>
        <a:latin typeface="+mn-lt"/>
        <a:ea typeface="+mn-ea"/>
        <a:cs typeface="+mn-cs"/>
      </a:defRPr>
    </a:lvl8pPr>
    <a:lvl9pPr marL="2781971" algn="l" defTabSz="695493" rtl="0" eaLnBrk="1" latinLnBrk="0" hangingPunct="1">
      <a:defRPr sz="1369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1646B"/>
    <a:srgbClr val="E51848"/>
    <a:srgbClr val="AFB2B5"/>
    <a:srgbClr val="5DA9AE"/>
    <a:srgbClr val="93D3D2"/>
    <a:srgbClr val="383E47"/>
    <a:srgbClr val="19758A"/>
    <a:srgbClr val="CCCCCC"/>
    <a:srgbClr val="DEDFE0"/>
    <a:srgbClr val="F7EBD1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—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20000" autoAdjust="0"/>
    <p:restoredTop sz="96303" autoAdjust="0"/>
  </p:normalViewPr>
  <p:slideViewPr>
    <p:cSldViewPr>
      <p:cViewPr varScale="1">
        <p:scale>
          <a:sx n="115" d="100"/>
          <a:sy n="115" d="100"/>
        </p:scale>
        <p:origin x="-516" y="-102"/>
      </p:cViewPr>
      <p:guideLst>
        <p:guide orient="horz" pos="1652"/>
        <p:guide pos="291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7" d="100"/>
          <a:sy n="87" d="100"/>
        </p:scale>
        <p:origin x="828" y="72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26" Type="http://schemas.openxmlformats.org/officeDocument/2006/relationships/font" Target="fonts/font8.fntdata"/><Relationship Id="rId3" Type="http://schemas.openxmlformats.org/officeDocument/2006/relationships/slide" Target="slides/slide2.xml"/><Relationship Id="rId21" Type="http://schemas.openxmlformats.org/officeDocument/2006/relationships/font" Target="fonts/font3.fntdata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5" Type="http://schemas.openxmlformats.org/officeDocument/2006/relationships/font" Target="fonts/font7.fntdata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2.fntdata"/><Relationship Id="rId29" Type="http://schemas.openxmlformats.org/officeDocument/2006/relationships/font" Target="fonts/font1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6.fntdata"/><Relationship Id="rId32" Type="http://schemas.openxmlformats.org/officeDocument/2006/relationships/font" Target="fonts/font14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5.fntdata"/><Relationship Id="rId28" Type="http://schemas.openxmlformats.org/officeDocument/2006/relationships/font" Target="fonts/font10.fntdata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1.fntdata"/><Relationship Id="rId31" Type="http://schemas.openxmlformats.org/officeDocument/2006/relationships/font" Target="fonts/font1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4.fntdata"/><Relationship Id="rId27" Type="http://schemas.openxmlformats.org/officeDocument/2006/relationships/font" Target="fonts/font9.fntdata"/><Relationship Id="rId30" Type="http://schemas.openxmlformats.org/officeDocument/2006/relationships/font" Target="fonts/font12.fntdata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8AC60CF-8F73-426B-9DE1-8D96ED9D4255}" type="datetimeFigureOut">
              <a:rPr lang="ru-RU" smtClean="0"/>
              <a:pPr/>
              <a:t>21.06.2016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59BB669-6820-41DB-A6D1-8A7FE7D3C51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8991112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ADB4C08-0E65-4289-AAC4-A4B5AF4B37D1}" type="datetimeFigureOut">
              <a:rPr lang="ru-RU" smtClean="0"/>
              <a:pPr/>
              <a:t>21.06.2016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709613" y="1143000"/>
            <a:ext cx="54387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1888D16-A599-4FD8-9081-BCCF6949F84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598260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95493" rtl="0" eaLnBrk="1" latinLnBrk="0" hangingPunct="1">
      <a:defRPr sz="913" kern="1200">
        <a:solidFill>
          <a:schemeClr val="tx1"/>
        </a:solidFill>
        <a:latin typeface="+mn-lt"/>
        <a:ea typeface="+mn-ea"/>
        <a:cs typeface="+mn-cs"/>
      </a:defRPr>
    </a:lvl1pPr>
    <a:lvl2pPr marL="347746" algn="l" defTabSz="695493" rtl="0" eaLnBrk="1" latinLnBrk="0" hangingPunct="1">
      <a:defRPr sz="913" kern="1200">
        <a:solidFill>
          <a:schemeClr val="tx1"/>
        </a:solidFill>
        <a:latin typeface="+mn-lt"/>
        <a:ea typeface="+mn-ea"/>
        <a:cs typeface="+mn-cs"/>
      </a:defRPr>
    </a:lvl2pPr>
    <a:lvl3pPr marL="695493" algn="l" defTabSz="695493" rtl="0" eaLnBrk="1" latinLnBrk="0" hangingPunct="1">
      <a:defRPr sz="913" kern="1200">
        <a:solidFill>
          <a:schemeClr val="tx1"/>
        </a:solidFill>
        <a:latin typeface="+mn-lt"/>
        <a:ea typeface="+mn-ea"/>
        <a:cs typeface="+mn-cs"/>
      </a:defRPr>
    </a:lvl3pPr>
    <a:lvl4pPr marL="1043239" algn="l" defTabSz="695493" rtl="0" eaLnBrk="1" latinLnBrk="0" hangingPunct="1">
      <a:defRPr sz="913" kern="1200">
        <a:solidFill>
          <a:schemeClr val="tx1"/>
        </a:solidFill>
        <a:latin typeface="+mn-lt"/>
        <a:ea typeface="+mn-ea"/>
        <a:cs typeface="+mn-cs"/>
      </a:defRPr>
    </a:lvl4pPr>
    <a:lvl5pPr marL="1390985" algn="l" defTabSz="695493" rtl="0" eaLnBrk="1" latinLnBrk="0" hangingPunct="1">
      <a:defRPr sz="913" kern="1200">
        <a:solidFill>
          <a:schemeClr val="tx1"/>
        </a:solidFill>
        <a:latin typeface="+mn-lt"/>
        <a:ea typeface="+mn-ea"/>
        <a:cs typeface="+mn-cs"/>
      </a:defRPr>
    </a:lvl5pPr>
    <a:lvl6pPr marL="1738732" algn="l" defTabSz="695493" rtl="0" eaLnBrk="1" latinLnBrk="0" hangingPunct="1">
      <a:defRPr sz="913" kern="1200">
        <a:solidFill>
          <a:schemeClr val="tx1"/>
        </a:solidFill>
        <a:latin typeface="+mn-lt"/>
        <a:ea typeface="+mn-ea"/>
        <a:cs typeface="+mn-cs"/>
      </a:defRPr>
    </a:lvl6pPr>
    <a:lvl7pPr marL="2086478" algn="l" defTabSz="695493" rtl="0" eaLnBrk="1" latinLnBrk="0" hangingPunct="1">
      <a:defRPr sz="913" kern="1200">
        <a:solidFill>
          <a:schemeClr val="tx1"/>
        </a:solidFill>
        <a:latin typeface="+mn-lt"/>
        <a:ea typeface="+mn-ea"/>
        <a:cs typeface="+mn-cs"/>
      </a:defRPr>
    </a:lvl7pPr>
    <a:lvl8pPr marL="2434224" algn="l" defTabSz="695493" rtl="0" eaLnBrk="1" latinLnBrk="0" hangingPunct="1">
      <a:defRPr sz="913" kern="1200">
        <a:solidFill>
          <a:schemeClr val="tx1"/>
        </a:solidFill>
        <a:latin typeface="+mn-lt"/>
        <a:ea typeface="+mn-ea"/>
        <a:cs typeface="+mn-cs"/>
      </a:defRPr>
    </a:lvl8pPr>
    <a:lvl9pPr marL="2781971" algn="l" defTabSz="695493" rtl="0" eaLnBrk="1" latinLnBrk="0" hangingPunct="1">
      <a:defRPr sz="913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888D16-A599-4FD8-9081-BCCF6949F849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9697947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888D16-A599-4FD8-9081-BCCF6949F849}" type="slidenum">
              <a:rPr lang="ru-RU" smtClean="0"/>
              <a:pPr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9697947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888D16-A599-4FD8-9081-BCCF6949F849}" type="slidenum">
              <a:rPr lang="ru-RU" smtClean="0"/>
              <a:pPr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9697947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888D16-A599-4FD8-9081-BCCF6949F849}" type="slidenum">
              <a:rPr lang="ru-RU" smtClean="0"/>
              <a:pPr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9697947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888D16-A599-4FD8-9081-BCCF6949F849}" type="slidenum">
              <a:rPr lang="ru-RU" smtClean="0"/>
              <a:pPr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9697947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888D16-A599-4FD8-9081-BCCF6949F849}" type="slidenum">
              <a:rPr lang="ru-RU" smtClean="0"/>
              <a:pPr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969794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888D16-A599-4FD8-9081-BCCF6949F849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9697947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888D16-A599-4FD8-9081-BCCF6949F849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9697947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888D16-A599-4FD8-9081-BCCF6949F849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9697947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888D16-A599-4FD8-9081-BCCF6949F849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9697947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888D16-A599-4FD8-9081-BCCF6949F849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9697947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888D16-A599-4FD8-9081-BCCF6949F849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9697947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888D16-A599-4FD8-9081-BCCF6949F849}" type="slidenum">
              <a:rPr lang="ru-RU" smtClean="0"/>
              <a:pPr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9697947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888D16-A599-4FD8-9081-BCCF6949F849}" type="slidenum">
              <a:rPr lang="ru-RU" smtClean="0"/>
              <a:pPr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969794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 #1">
    <p:bg>
      <p:bgPr>
        <a:solidFill>
          <a:srgbClr val="E5184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385600" y="1852152"/>
            <a:ext cx="6934200" cy="487313"/>
          </a:xfrm>
        </p:spPr>
        <p:txBody>
          <a:bodyPr tIns="0" bIns="0" anchor="t" anchorCtr="0">
            <a:spAutoFit/>
          </a:bodyPr>
          <a:lstStyle>
            <a:lvl1pPr algn="l">
              <a:lnSpc>
                <a:spcPts val="3800"/>
              </a:lnSpc>
              <a:defRPr sz="3200" baseline="0">
                <a:solidFill>
                  <a:schemeClr val="bg1"/>
                </a:solidFill>
                <a:latin typeface="Gotham Pro Medium" panose="02000603030000020004" pitchFamily="50" charset="0"/>
                <a:cs typeface="Gotham Pro Medium" panose="02000603030000020004" pitchFamily="50" charset="0"/>
              </a:defRPr>
            </a:lvl1pPr>
          </a:lstStyle>
          <a:p>
            <a:r>
              <a:rPr lang="en-US" dirty="0" smtClean="0"/>
              <a:t>OUR PRODUCT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385600" y="2339465"/>
            <a:ext cx="6934200" cy="283086"/>
          </a:xfrm>
        </p:spPr>
        <p:txBody>
          <a:bodyPr tIns="36000" bIns="0" numCol="1" anchor="t" anchorCtr="0">
            <a:noAutofit/>
          </a:bodyPr>
          <a:lstStyle>
            <a:lvl1pPr marL="0" indent="0" algn="l">
              <a:lnSpc>
                <a:spcPct val="100000"/>
              </a:lnSpc>
              <a:buNone/>
              <a:defRPr sz="2000" baseline="0">
                <a:solidFill>
                  <a:schemeClr val="bg1"/>
                </a:solidFill>
                <a:latin typeface="Gotham Pro" panose="02000503040000020004" pitchFamily="50" charset="0"/>
                <a:cs typeface="Gotham Pro" panose="02000503040000020004" pitchFamily="50" charset="0"/>
              </a:defRPr>
            </a:lvl1pPr>
            <a:lvl2pPr marL="346695" indent="0" algn="ctr">
              <a:buNone/>
              <a:defRPr sz="1517"/>
            </a:lvl2pPr>
            <a:lvl3pPr marL="693390" indent="0" algn="ctr">
              <a:buNone/>
              <a:defRPr sz="1365"/>
            </a:lvl3pPr>
            <a:lvl4pPr marL="1040084" indent="0" algn="ctr">
              <a:buNone/>
              <a:defRPr sz="1213"/>
            </a:lvl4pPr>
            <a:lvl5pPr marL="1386779" indent="0" algn="ctr">
              <a:buNone/>
              <a:defRPr sz="1213"/>
            </a:lvl5pPr>
            <a:lvl6pPr marL="1733474" indent="0" algn="ctr">
              <a:buNone/>
              <a:defRPr sz="1213"/>
            </a:lvl6pPr>
            <a:lvl7pPr marL="2080169" indent="0" algn="ctr">
              <a:buNone/>
              <a:defRPr sz="1213"/>
            </a:lvl7pPr>
            <a:lvl8pPr marL="2426863" indent="0" algn="ctr">
              <a:buNone/>
              <a:defRPr sz="1213"/>
            </a:lvl8pPr>
            <a:lvl9pPr marL="2773558" indent="0" algn="ctr">
              <a:buNone/>
              <a:defRPr sz="1213"/>
            </a:lvl9pPr>
          </a:lstStyle>
          <a:p>
            <a:r>
              <a:rPr lang="en-US" dirty="0" smtClean="0"/>
              <a:t>Introducing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  <a:latin typeface="Gotham Pro" panose="02000503040000020004" pitchFamily="50" charset="0"/>
                <a:cs typeface="Gotham Pro" panose="02000503040000020004" pitchFamily="50" charset="0"/>
              </a:defRPr>
            </a:lvl1pPr>
          </a:lstStyle>
          <a:p>
            <a:fld id="{F130CE48-6823-4BB0-9A97-B4D022B41E07}" type="datetime1">
              <a:rPr lang="ru-RU" smtClean="0"/>
              <a:pPr/>
              <a:t>21.06.2016</a:t>
            </a:fld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74328" y="4543349"/>
            <a:ext cx="1943844" cy="39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3471160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Картинка на весь лист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385200" y="385200"/>
            <a:ext cx="1926003" cy="1926000"/>
          </a:xfrm>
          <a:prstGeom prst="ellipse">
            <a:avLst/>
          </a:prstGeom>
          <a:solidFill>
            <a:srgbClr val="E51848"/>
          </a:solidFill>
          <a:ln>
            <a:noFill/>
          </a:ln>
        </p:spPr>
        <p:txBody>
          <a:bodyPr wrap="square" lIns="0" tIns="0" rIns="0" bIns="0" anchor="ctr" anchorCtr="1">
            <a:noAutofit/>
          </a:bodyPr>
          <a:lstStyle>
            <a:lvl1pPr marL="0" marR="0" indent="0" algn="ctr" defTabSz="693390" rtl="0" eaLnBrk="1" fontAlgn="auto" latinLnBrk="0" hangingPunct="1">
              <a:lnSpc>
                <a:spcPts val="16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 baseline="0">
                <a:solidFill>
                  <a:schemeClr val="bg1"/>
                </a:solidFill>
              </a:defRPr>
            </a:lvl1pPr>
          </a:lstStyle>
          <a:p>
            <a:r>
              <a:rPr lang="ru-RU" dirty="0" smtClean="0"/>
              <a:t>ТЕКСТОВАЯ</a:t>
            </a:r>
            <a:br>
              <a:rPr lang="ru-RU" dirty="0" smtClean="0"/>
            </a:br>
            <a:r>
              <a:rPr lang="ru-RU" dirty="0" smtClean="0"/>
              <a:t>ИНФОРМАЦИЯ</a:t>
            </a:r>
            <a:br>
              <a:rPr lang="ru-RU" dirty="0" smtClean="0"/>
            </a:br>
            <a:r>
              <a:rPr lang="ru-RU" dirty="0" smtClean="0"/>
              <a:t>НА СЛАЙДЕ</a:t>
            </a:r>
            <a:endParaRPr lang="ru-RU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lang="ru-RU" smtClean="0">
                <a:solidFill>
                  <a:schemeClr val="bg1"/>
                </a:solidFill>
              </a:defRPr>
            </a:lvl1pPr>
          </a:lstStyle>
          <a:p>
            <a:fld id="{921C0E9F-4523-454F-9A8D-EEF99E6FD273}" type="datetime1">
              <a:rPr lang="ru-RU" smtClean="0"/>
              <a:pPr/>
              <a:t>21.06.2016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ru-RU" smtClean="0"/>
              <a:t>Новые возможности </a:t>
            </a:r>
            <a:r>
              <a:rPr lang="en-US" smtClean="0"/>
              <a:t>Smeta.RU 9.0</a:t>
            </a:r>
            <a:endParaRPr lang="ru-RU" dirty="0" smtClean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5331D-DE21-43C9-8EF9-4C4686DB341D}" type="slidenum">
              <a:rPr lang="ru-RU" smtClean="0"/>
              <a:pPr/>
              <a:t>‹#›</a:t>
            </a:fld>
            <a:endParaRPr lang="ru-RU" smtClean="0"/>
          </a:p>
          <a:p>
            <a:r>
              <a:rPr lang="ru-RU" smtClean="0"/>
              <a:t>—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2030653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Контакты">
    <p:bg>
      <p:bgPr>
        <a:solidFill>
          <a:srgbClr val="E5184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sz="quarter" idx="13" hasCustomPrompt="1"/>
          </p:nvPr>
        </p:nvSpPr>
        <p:spPr>
          <a:xfrm>
            <a:off x="734368" y="1490400"/>
            <a:ext cx="2876848" cy="1780222"/>
          </a:xfrm>
        </p:spPr>
        <p:txBody>
          <a:bodyPr numCol="1"/>
          <a:lstStyle>
            <a:lvl1pPr>
              <a:lnSpc>
                <a:spcPts val="1800"/>
              </a:lnSpc>
              <a:spcAft>
                <a:spcPts val="0"/>
              </a:spcAft>
              <a:defRPr lang="ru-RU" sz="14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(+7 495) 974 15 89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en-US" dirty="0" smtClean="0"/>
              <a:t>(+7 495) 221 78 77</a:t>
            </a:r>
          </a:p>
          <a:p>
            <a:pPr lvl="0"/>
            <a:endParaRPr lang="en-US" dirty="0" smtClean="0"/>
          </a:p>
          <a:p>
            <a:pPr lvl="0"/>
            <a:r>
              <a:rPr lang="en-US" dirty="0" smtClean="0"/>
              <a:t>info@smeta.ru</a:t>
            </a:r>
          </a:p>
          <a:p>
            <a:pPr lvl="0"/>
            <a:endParaRPr lang="en-US" dirty="0" smtClean="0"/>
          </a:p>
          <a:p>
            <a:pPr lvl="0"/>
            <a:r>
              <a:rPr lang="en-US" dirty="0" smtClean="0"/>
              <a:t>http://smeta.ru</a:t>
            </a:r>
          </a:p>
          <a:p>
            <a:pPr lvl="0"/>
            <a:endParaRPr lang="en-US" dirty="0" smtClean="0"/>
          </a:p>
          <a:p>
            <a:pPr lvl="0"/>
            <a:r>
              <a:rPr lang="ru-RU" dirty="0" smtClean="0"/>
              <a:t>Погорельский пер., д. 6</a:t>
            </a:r>
            <a:r>
              <a:rPr lang="en-US" dirty="0" smtClean="0"/>
              <a:t>,</a:t>
            </a:r>
            <a:br>
              <a:rPr lang="en-US" dirty="0" smtClean="0"/>
            </a:br>
            <a:r>
              <a:rPr lang="ru-RU" dirty="0" smtClean="0"/>
              <a:t>Москва,</a:t>
            </a:r>
            <a:r>
              <a:rPr lang="en-US" dirty="0" smtClean="0"/>
              <a:t> </a:t>
            </a:r>
            <a:r>
              <a:rPr lang="ru-RU" dirty="0" smtClean="0"/>
              <a:t>119017</a:t>
            </a:r>
            <a:endParaRPr lang="ru-RU" dirty="0"/>
          </a:p>
        </p:txBody>
      </p:sp>
      <p:sp>
        <p:nvSpPr>
          <p:cNvPr id="13" name="TextBox 12"/>
          <p:cNvSpPr txBox="1"/>
          <p:nvPr userDrawn="1"/>
        </p:nvSpPr>
        <p:spPr>
          <a:xfrm>
            <a:off x="385601" y="1497600"/>
            <a:ext cx="204751" cy="2061054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>
              <a:lnSpc>
                <a:spcPts val="1800"/>
              </a:lnSpc>
            </a:pPr>
            <a:r>
              <a:rPr lang="en-US" sz="1400" dirty="0" smtClean="0">
                <a:solidFill>
                  <a:schemeClr val="bg1"/>
                </a:solidFill>
                <a:latin typeface="FontAwesome" pitchFamily="50" charset="0"/>
              </a:rPr>
              <a:t></a:t>
            </a:r>
            <a:br>
              <a:rPr lang="en-US" sz="1400" dirty="0" smtClean="0">
                <a:solidFill>
                  <a:schemeClr val="bg1"/>
                </a:solidFill>
                <a:latin typeface="FontAwesome" pitchFamily="50" charset="0"/>
              </a:rPr>
            </a:br>
            <a:endParaRPr lang="en-US" sz="1400" dirty="0" smtClean="0">
              <a:solidFill>
                <a:schemeClr val="bg1"/>
              </a:solidFill>
              <a:latin typeface="FontAwesome" pitchFamily="50" charset="0"/>
            </a:endParaRPr>
          </a:p>
          <a:p>
            <a:pPr>
              <a:lnSpc>
                <a:spcPts val="1800"/>
              </a:lnSpc>
            </a:pPr>
            <a:endParaRPr lang="en-US" sz="1400" dirty="0" smtClean="0">
              <a:solidFill>
                <a:schemeClr val="bg1"/>
              </a:solidFill>
              <a:latin typeface="FontAwesome" pitchFamily="50" charset="0"/>
            </a:endParaRPr>
          </a:p>
          <a:p>
            <a:pPr>
              <a:lnSpc>
                <a:spcPts val="1800"/>
              </a:lnSpc>
            </a:pPr>
            <a:r>
              <a:rPr lang="en-US" sz="1400" dirty="0" smtClean="0">
                <a:solidFill>
                  <a:schemeClr val="bg1"/>
                </a:solidFill>
                <a:latin typeface="FontAwesome" pitchFamily="50" charset="0"/>
              </a:rPr>
              <a:t></a:t>
            </a:r>
          </a:p>
          <a:p>
            <a:pPr>
              <a:lnSpc>
                <a:spcPts val="1800"/>
              </a:lnSpc>
            </a:pPr>
            <a:endParaRPr lang="en-US" sz="1400" dirty="0" smtClean="0">
              <a:solidFill>
                <a:schemeClr val="bg1"/>
              </a:solidFill>
              <a:latin typeface="FontAwesome" pitchFamily="50" charset="0"/>
            </a:endParaRPr>
          </a:p>
          <a:p>
            <a:pPr>
              <a:lnSpc>
                <a:spcPts val="1800"/>
              </a:lnSpc>
            </a:pPr>
            <a:r>
              <a:rPr lang="en-US" sz="1400" dirty="0" smtClean="0">
                <a:solidFill>
                  <a:schemeClr val="bg1"/>
                </a:solidFill>
                <a:latin typeface="FontAwesome" pitchFamily="50" charset="0"/>
              </a:rPr>
              <a:t></a:t>
            </a:r>
          </a:p>
          <a:p>
            <a:pPr marL="0" marR="0" indent="0" algn="l" defTabSz="695493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400" dirty="0" smtClean="0">
              <a:solidFill>
                <a:schemeClr val="bg1"/>
              </a:solidFill>
              <a:latin typeface="FontAwesome" pitchFamily="50" charset="0"/>
            </a:endParaRPr>
          </a:p>
          <a:p>
            <a:pPr marL="0" marR="0" indent="0" algn="l" defTabSz="695493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400" dirty="0" smtClean="0">
                <a:solidFill>
                  <a:schemeClr val="bg1"/>
                </a:solidFill>
                <a:latin typeface="FontAwesome" pitchFamily="50" charset="0"/>
              </a:rPr>
              <a:t></a:t>
            </a:r>
          </a:p>
        </p:txBody>
      </p:sp>
      <p:sp>
        <p:nvSpPr>
          <p:cNvPr id="6" name="Заголовок 5"/>
          <p:cNvSpPr>
            <a:spLocks noGrp="1"/>
          </p:cNvSpPr>
          <p:nvPr>
            <p:ph type="title" hasCustomPrompt="1"/>
          </p:nvPr>
        </p:nvSpPr>
        <p:spPr>
          <a:xfrm>
            <a:off x="385601" y="311350"/>
            <a:ext cx="6163200" cy="294976"/>
          </a:xfrm>
        </p:spPr>
        <p:txBody>
          <a:bodyPr anchor="b" anchorCtr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ru-RU" dirty="0" smtClean="0"/>
              <a:t>КОНТАКТЫ</a:t>
            </a:r>
            <a:endParaRPr lang="ru-RU" dirty="0"/>
          </a:p>
        </p:txBody>
      </p:sp>
      <p:pic>
        <p:nvPicPr>
          <p:cNvPr id="8" name="Рисунок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5600" y="4543225"/>
            <a:ext cx="1943100" cy="390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9365538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итульный слайд #1">
    <p:bg>
      <p:bgPr>
        <a:solidFill>
          <a:srgbClr val="E5184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385600" y="1852152"/>
            <a:ext cx="6934200" cy="487313"/>
          </a:xfrm>
        </p:spPr>
        <p:txBody>
          <a:bodyPr tIns="0" bIns="0" anchor="t" anchorCtr="0">
            <a:spAutoFit/>
          </a:bodyPr>
          <a:lstStyle>
            <a:lvl1pPr algn="l">
              <a:lnSpc>
                <a:spcPts val="3800"/>
              </a:lnSpc>
              <a:defRPr sz="3200" baseline="0">
                <a:solidFill>
                  <a:srgbClr val="E51848"/>
                </a:solidFill>
                <a:latin typeface="Gotham Pro Medium" panose="02000603030000020004" pitchFamily="50" charset="0"/>
                <a:cs typeface="Gotham Pro Medium" panose="02000603030000020004" pitchFamily="50" charset="0"/>
              </a:defRPr>
            </a:lvl1pPr>
          </a:lstStyle>
          <a:p>
            <a:r>
              <a:rPr lang="en-US" dirty="0" smtClean="0"/>
              <a:t>OUR PRODUCT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385600" y="2339465"/>
            <a:ext cx="6934200" cy="283086"/>
          </a:xfrm>
        </p:spPr>
        <p:txBody>
          <a:bodyPr tIns="36000" bIns="0" numCol="1" anchor="t" anchorCtr="0">
            <a:noAutofit/>
          </a:bodyPr>
          <a:lstStyle>
            <a:lvl1pPr marL="0" indent="0" algn="l">
              <a:lnSpc>
                <a:spcPct val="100000"/>
              </a:lnSpc>
              <a:buNone/>
              <a:defRPr sz="2000" baseline="0">
                <a:solidFill>
                  <a:schemeClr val="bg1"/>
                </a:solidFill>
                <a:latin typeface="Gotham Pro" panose="02000503040000020004" pitchFamily="50" charset="0"/>
                <a:cs typeface="Gotham Pro" panose="02000503040000020004" pitchFamily="50" charset="0"/>
              </a:defRPr>
            </a:lvl1pPr>
            <a:lvl2pPr marL="346695" indent="0" algn="ctr">
              <a:buNone/>
              <a:defRPr sz="1517"/>
            </a:lvl2pPr>
            <a:lvl3pPr marL="693390" indent="0" algn="ctr">
              <a:buNone/>
              <a:defRPr sz="1365"/>
            </a:lvl3pPr>
            <a:lvl4pPr marL="1040084" indent="0" algn="ctr">
              <a:buNone/>
              <a:defRPr sz="1213"/>
            </a:lvl4pPr>
            <a:lvl5pPr marL="1386779" indent="0" algn="ctr">
              <a:buNone/>
              <a:defRPr sz="1213"/>
            </a:lvl5pPr>
            <a:lvl6pPr marL="1733474" indent="0" algn="ctr">
              <a:buNone/>
              <a:defRPr sz="1213"/>
            </a:lvl6pPr>
            <a:lvl7pPr marL="2080169" indent="0" algn="ctr">
              <a:buNone/>
              <a:defRPr sz="1213"/>
            </a:lvl7pPr>
            <a:lvl8pPr marL="2426863" indent="0" algn="ctr">
              <a:buNone/>
              <a:defRPr sz="1213"/>
            </a:lvl8pPr>
            <a:lvl9pPr marL="2773558" indent="0" algn="ctr">
              <a:buNone/>
              <a:defRPr sz="1213"/>
            </a:lvl9pPr>
          </a:lstStyle>
          <a:p>
            <a:r>
              <a:rPr lang="en-US" dirty="0" smtClean="0"/>
              <a:t>Introducing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  <a:latin typeface="Gotham Pro" panose="02000503040000020004" pitchFamily="50" charset="0"/>
                <a:cs typeface="Gotham Pro" panose="02000503040000020004" pitchFamily="50" charset="0"/>
              </a:defRPr>
            </a:lvl1pPr>
          </a:lstStyle>
          <a:p>
            <a:fld id="{F130CE48-6823-4BB0-9A97-B4D022B41E07}" type="datetime1">
              <a:rPr lang="ru-RU" smtClean="0"/>
              <a:pPr/>
              <a:t>21.06.2016</a:t>
            </a:fld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74328" y="4543349"/>
            <a:ext cx="1943844" cy="39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00342829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+ Текст в 2 колонки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Текст 6"/>
          <p:cNvSpPr>
            <a:spLocks noGrp="1"/>
          </p:cNvSpPr>
          <p:nvPr>
            <p:ph type="body" sz="quarter" idx="13" hasCustomPrompt="1"/>
          </p:nvPr>
        </p:nvSpPr>
        <p:spPr>
          <a:xfrm>
            <a:off x="385861" y="666000"/>
            <a:ext cx="6162675" cy="385200"/>
          </a:xfrm>
        </p:spPr>
        <p:txBody>
          <a:bodyPr tIns="0" bIns="0" numCol="1" spcCol="0" anchor="t" anchorCtr="0"/>
          <a:lstStyle>
            <a:lvl1pPr>
              <a:lnSpc>
                <a:spcPct val="100000"/>
              </a:lnSpc>
              <a:defRPr sz="1400" baseline="0">
                <a:solidFill>
                  <a:srgbClr val="E51848"/>
                </a:solidFill>
              </a:defRPr>
            </a:lvl1pPr>
          </a:lstStyle>
          <a:p>
            <a:pPr lvl="0"/>
            <a:r>
              <a:rPr lang="en-US" dirty="0" smtClean="0"/>
              <a:t>Subtitle</a:t>
            </a:r>
            <a:endParaRPr lang="ru-RU" dirty="0" smtClean="0"/>
          </a:p>
        </p:txBody>
      </p:sp>
      <p:sp>
        <p:nvSpPr>
          <p:cNvPr id="13" name="Текст 12"/>
          <p:cNvSpPr>
            <a:spLocks noGrp="1"/>
          </p:cNvSpPr>
          <p:nvPr>
            <p:ph type="body" sz="quarter" idx="14" hasCustomPrompt="1"/>
          </p:nvPr>
        </p:nvSpPr>
        <p:spPr>
          <a:xfrm>
            <a:off x="385600" y="1497600"/>
            <a:ext cx="8474400" cy="2781362"/>
          </a:xfrm>
        </p:spPr>
        <p:txBody>
          <a:bodyPr/>
          <a:lstStyle>
            <a:lvl1pPr>
              <a:defRPr baseline="0">
                <a:solidFill>
                  <a:srgbClr val="61646B"/>
                </a:solidFill>
              </a:defRPr>
            </a:lvl1pPr>
          </a:lstStyle>
          <a:p>
            <a:pPr lvl="0"/>
            <a:r>
              <a:rPr lang="en-US" dirty="0" smtClean="0"/>
              <a:t>Text 2 columns</a:t>
            </a:r>
            <a:endParaRPr lang="ru-RU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 hasCustomPrompt="1"/>
          </p:nvPr>
        </p:nvSpPr>
        <p:spPr>
          <a:xfrm>
            <a:off x="385601" y="311350"/>
            <a:ext cx="6163200" cy="294976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lang="en-US" dirty="0" smtClean="0"/>
              <a:t>TITLE</a:t>
            </a:r>
            <a:endParaRPr lang="ru-RU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>
                <a:solidFill>
                  <a:srgbClr val="AFB2B5"/>
                </a:solidFill>
              </a:defRPr>
            </a:lvl1pPr>
          </a:lstStyle>
          <a:p>
            <a:fld id="{738AB8D9-44B2-4F38-A7F9-19C97C45C172}" type="datetime1">
              <a:rPr lang="ru-RU" smtClean="0"/>
              <a:pPr/>
              <a:t>21.06.2016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>
                <a:solidFill>
                  <a:srgbClr val="AFB2B5"/>
                </a:solidFill>
              </a:defRPr>
            </a:lvl1pPr>
          </a:lstStyle>
          <a:p>
            <a:r>
              <a:rPr lang="ru-RU" smtClean="0"/>
              <a:t>Новые возможности </a:t>
            </a:r>
            <a:r>
              <a:rPr lang="en-US" smtClean="0"/>
              <a:t>Smeta.RU 9.0</a:t>
            </a:r>
            <a:endParaRPr lang="ru-RU" dirty="0" smtClean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>
                <a:solidFill>
                  <a:srgbClr val="61646B"/>
                </a:solidFill>
              </a:defRPr>
            </a:lvl1pPr>
          </a:lstStyle>
          <a:p>
            <a:fld id="{6765331D-DE21-43C9-8EF9-4C4686DB341D}" type="slidenum">
              <a:rPr lang="ru-RU" smtClean="0"/>
              <a:pPr/>
              <a:t>‹#›</a:t>
            </a:fld>
            <a:endParaRPr lang="ru-RU" smtClean="0"/>
          </a:p>
          <a:p>
            <a:r>
              <a:rPr lang="ru-RU" smtClean="0"/>
              <a:t>—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6763394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введение + Текст в 1 колонк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385601" y="311350"/>
            <a:ext cx="6163200" cy="294976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lang="en-US" dirty="0" smtClean="0"/>
              <a:t>TITLE</a:t>
            </a:r>
            <a:endParaRPr lang="ru-RU" dirty="0"/>
          </a:p>
        </p:txBody>
      </p:sp>
      <p:sp>
        <p:nvSpPr>
          <p:cNvPr id="13" name="Текст 12"/>
          <p:cNvSpPr>
            <a:spLocks noGrp="1"/>
          </p:cNvSpPr>
          <p:nvPr>
            <p:ph type="body" sz="quarter" idx="14" hasCustomPrompt="1"/>
          </p:nvPr>
        </p:nvSpPr>
        <p:spPr>
          <a:xfrm>
            <a:off x="4190752" y="1497600"/>
            <a:ext cx="4669248" cy="2696400"/>
          </a:xfrm>
        </p:spPr>
        <p:txBody>
          <a:bodyPr numCol="1" spcCol="0"/>
          <a:lstStyle>
            <a:lvl1pPr>
              <a:lnSpc>
                <a:spcPts val="2400"/>
              </a:lnSpc>
              <a:defRPr>
                <a:solidFill>
                  <a:srgbClr val="383E47"/>
                </a:solidFill>
              </a:defRPr>
            </a:lvl1pPr>
          </a:lstStyle>
          <a:p>
            <a:pPr lvl="0"/>
            <a:r>
              <a:rPr lang="en-US" dirty="0" smtClean="0"/>
              <a:t>Text 1 column</a:t>
            </a:r>
            <a:endParaRPr 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72425E45-CB6E-414C-8A14-DA67900D4316}" type="datetime1">
              <a:rPr lang="ru-RU" smtClean="0"/>
              <a:pPr/>
              <a:t>21.06.2016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>
                <a:solidFill>
                  <a:srgbClr val="AFB2B5"/>
                </a:solidFill>
              </a:defRPr>
            </a:lvl1pPr>
          </a:lstStyle>
          <a:p>
            <a:r>
              <a:rPr lang="ru-RU" smtClean="0"/>
              <a:t>Новые возможности </a:t>
            </a:r>
            <a:r>
              <a:rPr lang="en-US" dirty="0" smtClean="0"/>
              <a:t>Smeta.RU 9.0</a:t>
            </a:r>
            <a:endParaRPr lang="ru-RU" dirty="0" smtClean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6765331D-DE21-43C9-8EF9-4C4686DB341D}" type="slidenum">
              <a:rPr lang="ru-RU" smtClean="0"/>
              <a:pPr/>
              <a:t>‹#›</a:t>
            </a:fld>
            <a:endParaRPr lang="ru-RU" smtClean="0"/>
          </a:p>
          <a:p>
            <a:r>
              <a:rPr lang="ru-RU" smtClean="0"/>
              <a:t>—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18" hasCustomPrompt="1"/>
          </p:nvPr>
        </p:nvSpPr>
        <p:spPr>
          <a:xfrm>
            <a:off x="385600" y="1497013"/>
            <a:ext cx="3517119" cy="2696987"/>
          </a:xfrm>
        </p:spPr>
        <p:txBody>
          <a:bodyPr numCol="1"/>
          <a:lstStyle>
            <a:lvl1pPr>
              <a:lnSpc>
                <a:spcPts val="2600"/>
              </a:lnSpc>
              <a:defRPr sz="2000" baseline="0">
                <a:solidFill>
                  <a:srgbClr val="5DA9AE"/>
                </a:solidFill>
              </a:defRPr>
            </a:lvl1pPr>
          </a:lstStyle>
          <a:p>
            <a:pPr lvl="0"/>
            <a:r>
              <a:rPr lang="en-US" dirty="0" smtClean="0"/>
              <a:t>Introduction text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7622362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+ Текст в 1 колонк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385601" y="311350"/>
            <a:ext cx="6163200" cy="294976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lang="en-US" dirty="0" smtClean="0"/>
              <a:t>TITLE</a:t>
            </a:r>
            <a:endParaRPr lang="ru-RU" dirty="0"/>
          </a:p>
        </p:txBody>
      </p:sp>
      <p:sp>
        <p:nvSpPr>
          <p:cNvPr id="13" name="Текст 12"/>
          <p:cNvSpPr>
            <a:spLocks noGrp="1"/>
          </p:cNvSpPr>
          <p:nvPr>
            <p:ph type="body" sz="quarter" idx="14" hasCustomPrompt="1"/>
          </p:nvPr>
        </p:nvSpPr>
        <p:spPr>
          <a:xfrm>
            <a:off x="2894609" y="1497600"/>
            <a:ext cx="5965391" cy="2696400"/>
          </a:xfrm>
        </p:spPr>
        <p:txBody>
          <a:bodyPr numCol="1" spcCol="0"/>
          <a:lstStyle>
            <a:lvl1pPr>
              <a:defRPr/>
            </a:lvl1pPr>
          </a:lstStyle>
          <a:p>
            <a:pPr lvl="0"/>
            <a:r>
              <a:rPr lang="en-US" dirty="0" smtClean="0"/>
              <a:t>Text 1 column</a:t>
            </a:r>
            <a:endParaRPr 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ECBF646B-2FD2-4E55-BA15-B83C4613CB65}" type="datetime1">
              <a:rPr lang="ru-RU" smtClean="0"/>
              <a:pPr/>
              <a:t>21.06.2016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ru-RU" smtClean="0"/>
              <a:t>Новые возможности </a:t>
            </a:r>
            <a:r>
              <a:rPr lang="en-US" smtClean="0"/>
              <a:t>Smeta.RU 9.0</a:t>
            </a:r>
            <a:endParaRPr lang="ru-RU" dirty="0" smtClean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6765331D-DE21-43C9-8EF9-4C4686DB341D}" type="slidenum">
              <a:rPr lang="ru-RU" smtClean="0"/>
              <a:pPr/>
              <a:t>‹#›</a:t>
            </a:fld>
            <a:endParaRPr lang="ru-RU" smtClean="0"/>
          </a:p>
          <a:p>
            <a:r>
              <a:rPr lang="ru-RU" smtClean="0"/>
              <a:t>—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1574837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аблица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385601" y="311350"/>
            <a:ext cx="6163200" cy="294976"/>
          </a:xfrm>
        </p:spPr>
        <p:txBody>
          <a:bodyPr anchor="b" anchorCtr="0"/>
          <a:lstStyle>
            <a:lvl1pPr>
              <a:defRPr>
                <a:solidFill>
                  <a:srgbClr val="E51848"/>
                </a:solidFill>
              </a:defRPr>
            </a:lvl1pPr>
          </a:lstStyle>
          <a:p>
            <a:r>
              <a:rPr lang="en-US" dirty="0" smtClean="0"/>
              <a:t>TITLE</a:t>
            </a:r>
            <a:endParaRPr lang="ru-RU" dirty="0"/>
          </a:p>
        </p:txBody>
      </p:sp>
      <p:sp>
        <p:nvSpPr>
          <p:cNvPr id="6" name="Таблица 5"/>
          <p:cNvSpPr>
            <a:spLocks noGrp="1"/>
          </p:cNvSpPr>
          <p:nvPr>
            <p:ph type="tbl" sz="quarter" idx="12" hasCustomPrompt="1"/>
          </p:nvPr>
        </p:nvSpPr>
        <p:spPr>
          <a:xfrm>
            <a:off x="385763" y="1497600"/>
            <a:ext cx="8474075" cy="2697163"/>
          </a:xfrm>
        </p:spPr>
        <p:txBody>
          <a:bodyPr/>
          <a:lstStyle>
            <a:lvl1pPr marL="0" marR="0" indent="0" algn="l" defTabSz="69339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>
                <a:solidFill>
                  <a:srgbClr val="616466"/>
                </a:solidFill>
              </a:defRPr>
            </a:lvl1pPr>
          </a:lstStyle>
          <a:p>
            <a:r>
              <a:rPr lang="en-US" dirty="0" smtClean="0"/>
              <a:t>Click icon to add table</a:t>
            </a:r>
            <a:endParaRPr 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3"/>
          </p:nvPr>
        </p:nvSpPr>
        <p:spPr/>
        <p:txBody>
          <a:bodyPr/>
          <a:lstStyle/>
          <a:p>
            <a:fld id="{722BF6FB-BF50-4887-947F-5A48979593CB}" type="datetime1">
              <a:rPr lang="ru-RU" smtClean="0"/>
              <a:pPr/>
              <a:t>21.06.2016</a:t>
            </a:fld>
            <a:endParaRPr lang="ru-RU" dirty="0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ru-RU" smtClean="0"/>
              <a:t>Новые возможности </a:t>
            </a:r>
            <a:r>
              <a:rPr lang="en-US" smtClean="0"/>
              <a:t>Smeta.RU 9.0</a:t>
            </a:r>
            <a:endParaRPr lang="ru-RU" dirty="0" smtClean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6765331D-DE21-43C9-8EF9-4C4686DB341D}" type="slidenum">
              <a:rPr lang="ru-RU" smtClean="0"/>
              <a:pPr/>
              <a:t>‹#›</a:t>
            </a:fld>
            <a:endParaRPr lang="ru-RU" smtClean="0"/>
          </a:p>
          <a:p>
            <a:r>
              <a:rPr lang="ru-RU" smtClean="0"/>
              <a:t>—</a:t>
            </a:r>
            <a:endParaRPr lang="ru-RU" dirty="0"/>
          </a:p>
        </p:txBody>
      </p:sp>
      <p:sp>
        <p:nvSpPr>
          <p:cNvPr id="10" name="Текст 6"/>
          <p:cNvSpPr>
            <a:spLocks noGrp="1"/>
          </p:cNvSpPr>
          <p:nvPr>
            <p:ph type="body" sz="quarter" idx="16" hasCustomPrompt="1"/>
          </p:nvPr>
        </p:nvSpPr>
        <p:spPr>
          <a:xfrm>
            <a:off x="385861" y="666000"/>
            <a:ext cx="6162675" cy="385200"/>
          </a:xfrm>
        </p:spPr>
        <p:txBody>
          <a:bodyPr tIns="0" bIns="0" numCol="1" spcCol="0" anchor="t" anchorCtr="0"/>
          <a:lstStyle>
            <a:lvl1pPr>
              <a:lnSpc>
                <a:spcPct val="100000"/>
              </a:lnSpc>
              <a:defRPr sz="1400" baseline="0">
                <a:solidFill>
                  <a:srgbClr val="E51848"/>
                </a:solidFill>
              </a:defRPr>
            </a:lvl1pPr>
          </a:lstStyle>
          <a:p>
            <a:pPr lvl="0"/>
            <a:r>
              <a:rPr lang="en-US" dirty="0" smtClean="0"/>
              <a:t>Subtitle</a:t>
            </a:r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xmlns="" val="31170260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устой слайд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385601" y="311350"/>
            <a:ext cx="6163200" cy="294976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lang="en-US" dirty="0" smtClean="0"/>
              <a:t>TITLE</a:t>
            </a:r>
            <a:endParaRPr 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4AC9DB-8BC8-4434-B480-0C3E1E9DA9CA}" type="datetime1">
              <a:rPr lang="ru-RU" smtClean="0"/>
              <a:pPr/>
              <a:t>21.06.2016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Новые возможности </a:t>
            </a:r>
            <a:r>
              <a:rPr lang="en-US" smtClean="0"/>
              <a:t>Smeta.RU 9.0</a:t>
            </a:r>
            <a:endParaRPr lang="ru-RU" dirty="0" smtClean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5331D-DE21-43C9-8EF9-4C4686DB341D}" type="slidenum">
              <a:rPr lang="ru-RU" smtClean="0"/>
              <a:pPr/>
              <a:t>‹#›</a:t>
            </a:fld>
            <a:endParaRPr lang="ru-RU" smtClean="0"/>
          </a:p>
          <a:p>
            <a:r>
              <a:rPr lang="ru-RU" smtClean="0"/>
              <a:t>—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27933718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Картинка + Текст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385601" y="311350"/>
            <a:ext cx="6163200" cy="294976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lang="en-US" dirty="0" smtClean="0"/>
              <a:t>TITLE</a:t>
            </a:r>
            <a:endParaRPr lang="ru-RU" dirty="0"/>
          </a:p>
        </p:txBody>
      </p:sp>
      <p:sp>
        <p:nvSpPr>
          <p:cNvPr id="13" name="Текст 12"/>
          <p:cNvSpPr>
            <a:spLocks noGrp="1"/>
          </p:cNvSpPr>
          <p:nvPr>
            <p:ph type="body" sz="quarter" idx="14" hasCustomPrompt="1"/>
          </p:nvPr>
        </p:nvSpPr>
        <p:spPr>
          <a:xfrm>
            <a:off x="385601" y="3960000"/>
            <a:ext cx="1925999" cy="462750"/>
          </a:xfrm>
        </p:spPr>
        <p:txBody>
          <a:bodyPr tIns="0" numCol="1" spcCol="0"/>
          <a:lstStyle>
            <a:lvl1pPr>
              <a:lnSpc>
                <a:spcPts val="1000"/>
              </a:lnSpc>
              <a:defRPr sz="900">
                <a:solidFill>
                  <a:srgbClr val="5DA9AE"/>
                </a:solidFill>
              </a:defRPr>
            </a:lvl1pPr>
          </a:lstStyle>
          <a:p>
            <a:pPr lvl="0"/>
            <a:r>
              <a:rPr lang="ru-RU" dirty="0" smtClean="0"/>
              <a:t>—</a:t>
            </a:r>
            <a:br>
              <a:rPr lang="ru-RU" dirty="0" smtClean="0"/>
            </a:br>
            <a:r>
              <a:rPr lang="ru-RU" dirty="0" smtClean="0"/>
              <a:t>Подпись к графику</a:t>
            </a:r>
            <a:br>
              <a:rPr lang="ru-RU" dirty="0" smtClean="0"/>
            </a:br>
            <a:r>
              <a:rPr lang="ru-RU" dirty="0" smtClean="0"/>
              <a:t>2/3 </a:t>
            </a:r>
            <a:r>
              <a:rPr lang="en-US" dirty="0" smtClean="0"/>
              <a:t>Line</a:t>
            </a:r>
            <a:endParaRPr lang="ru-RU" dirty="0" smtClean="0"/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13" hasCustomPrompt="1"/>
          </p:nvPr>
        </p:nvSpPr>
        <p:spPr>
          <a:xfrm>
            <a:off x="385763" y="666000"/>
            <a:ext cx="6162675" cy="385200"/>
          </a:xfrm>
        </p:spPr>
        <p:txBody>
          <a:bodyPr tIns="0" bIns="0" numCol="1" spcCol="0" anchor="t" anchorCtr="0"/>
          <a:lstStyle>
            <a:lvl1pPr>
              <a:lnSpc>
                <a:spcPct val="100000"/>
              </a:lnSpc>
              <a:defRPr sz="1400" baseline="0">
                <a:solidFill>
                  <a:srgbClr val="E51848"/>
                </a:solidFill>
              </a:defRPr>
            </a:lvl1pPr>
          </a:lstStyle>
          <a:p>
            <a:pPr lvl="0"/>
            <a:r>
              <a:rPr lang="en-US" dirty="0" smtClean="0"/>
              <a:t>Subtitle</a:t>
            </a:r>
            <a:endParaRPr lang="ru-RU" dirty="0"/>
          </a:p>
        </p:txBody>
      </p:sp>
      <p:sp>
        <p:nvSpPr>
          <p:cNvPr id="6" name="Рисунок 5"/>
          <p:cNvSpPr>
            <a:spLocks noGrp="1"/>
          </p:cNvSpPr>
          <p:nvPr>
            <p:ph type="pic" sz="quarter" idx="15" hasCustomPrompt="1"/>
          </p:nvPr>
        </p:nvSpPr>
        <p:spPr>
          <a:xfrm>
            <a:off x="385763" y="1542430"/>
            <a:ext cx="3851275" cy="2316970"/>
          </a:xfrm>
          <a:solidFill>
            <a:srgbClr val="EDEDED"/>
          </a:solidFill>
          <a:ln>
            <a:noFill/>
          </a:ln>
        </p:spPr>
        <p:txBody>
          <a:bodyPr/>
          <a:lstStyle>
            <a:lvl1pPr>
              <a:defRPr/>
            </a:lvl1pPr>
          </a:lstStyle>
          <a:p>
            <a:r>
              <a:rPr lang="en-US" dirty="0" smtClean="0"/>
              <a:t>Drag picture to placeholder or click icon to add</a:t>
            </a:r>
            <a:endParaRPr lang="ru-RU" dirty="0"/>
          </a:p>
        </p:txBody>
      </p:sp>
      <p:sp>
        <p:nvSpPr>
          <p:cNvPr id="10" name="Текст 12"/>
          <p:cNvSpPr>
            <a:spLocks noGrp="1"/>
          </p:cNvSpPr>
          <p:nvPr>
            <p:ph type="body" sz="quarter" idx="16" hasCustomPrompt="1"/>
          </p:nvPr>
        </p:nvSpPr>
        <p:spPr>
          <a:xfrm>
            <a:off x="4622800" y="1497600"/>
            <a:ext cx="4237200" cy="2696400"/>
          </a:xfrm>
        </p:spPr>
        <p:txBody>
          <a:bodyPr numCol="1" spcCol="0"/>
          <a:lstStyle>
            <a:lvl1pPr>
              <a:defRPr>
                <a:solidFill>
                  <a:srgbClr val="323C46"/>
                </a:solidFill>
              </a:defRPr>
            </a:lvl1pPr>
          </a:lstStyle>
          <a:p>
            <a:pPr lvl="0"/>
            <a:r>
              <a:rPr lang="en-US" dirty="0" smtClean="0"/>
              <a:t>Text 1 column</a:t>
            </a:r>
            <a:endParaRPr 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fld id="{1EA7A8C2-E2AA-48B4-9716-4A907205E430}" type="datetime1">
              <a:rPr lang="ru-RU" smtClean="0"/>
              <a:pPr/>
              <a:t>21.06.2016</a:t>
            </a:fld>
            <a:endParaRPr lang="ru-RU" dirty="0"/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ru-RU" smtClean="0"/>
              <a:t>Новые возможности </a:t>
            </a:r>
            <a:r>
              <a:rPr lang="en-US" smtClean="0"/>
              <a:t>Smeta.RU 9.0</a:t>
            </a:r>
            <a:endParaRPr lang="ru-RU" dirty="0" smtClean="0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6765331D-DE21-43C9-8EF9-4C4686DB341D}" type="slidenum">
              <a:rPr lang="ru-RU" smtClean="0"/>
              <a:pPr/>
              <a:t>‹#›</a:t>
            </a:fld>
            <a:endParaRPr lang="ru-RU" smtClean="0"/>
          </a:p>
          <a:p>
            <a:r>
              <a:rPr lang="ru-RU" smtClean="0"/>
              <a:t>—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1993705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иаграмма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385601" y="311350"/>
            <a:ext cx="6163200" cy="294976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lang="ru-RU" dirty="0" smtClean="0"/>
              <a:t>Слайд с диаграммой</a:t>
            </a:r>
            <a:endParaRPr lang="ru-RU" dirty="0"/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13" hasCustomPrompt="1"/>
          </p:nvPr>
        </p:nvSpPr>
        <p:spPr>
          <a:xfrm>
            <a:off x="385763" y="666000"/>
            <a:ext cx="6162675" cy="385200"/>
          </a:xfrm>
        </p:spPr>
        <p:txBody>
          <a:bodyPr tIns="0" bIns="0" numCol="1" spcCol="0" anchor="t" anchorCtr="0"/>
          <a:lstStyle>
            <a:lvl1pPr>
              <a:lnSpc>
                <a:spcPct val="100000"/>
              </a:lnSpc>
              <a:defRPr sz="1400" baseline="0">
                <a:solidFill>
                  <a:srgbClr val="E51848"/>
                </a:solidFill>
              </a:defRPr>
            </a:lvl1pPr>
          </a:lstStyle>
          <a:p>
            <a:pPr lvl="0"/>
            <a:r>
              <a:rPr lang="ru-RU" dirty="0" smtClean="0"/>
              <a:t>Подзаголовок</a:t>
            </a:r>
            <a:endParaRPr lang="ru-RU" dirty="0"/>
          </a:p>
        </p:txBody>
      </p:sp>
      <p:sp>
        <p:nvSpPr>
          <p:cNvPr id="14" name="Диаграмма 8"/>
          <p:cNvSpPr>
            <a:spLocks noGrp="1"/>
          </p:cNvSpPr>
          <p:nvPr>
            <p:ph type="chart" sz="quarter" idx="17" hasCustomPrompt="1"/>
          </p:nvPr>
        </p:nvSpPr>
        <p:spPr>
          <a:xfrm>
            <a:off x="385763" y="1466950"/>
            <a:ext cx="3516957" cy="2379736"/>
          </a:xfrm>
          <a:solidFill>
            <a:srgbClr val="EDEDED"/>
          </a:solidFill>
        </p:spPr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icon to add chart</a:t>
            </a:r>
            <a:endParaRPr lang="ru-RU" dirty="0"/>
          </a:p>
        </p:txBody>
      </p:sp>
      <p:sp>
        <p:nvSpPr>
          <p:cNvPr id="28" name="Текст 26"/>
          <p:cNvSpPr>
            <a:spLocks noGrp="1"/>
          </p:cNvSpPr>
          <p:nvPr>
            <p:ph type="body" sz="quarter" idx="18" hasCustomPrompt="1"/>
          </p:nvPr>
        </p:nvSpPr>
        <p:spPr>
          <a:xfrm>
            <a:off x="4622800" y="1497600"/>
            <a:ext cx="3851275" cy="1876425"/>
          </a:xfrm>
        </p:spPr>
        <p:txBody>
          <a:bodyPr numCol="1"/>
          <a:lstStyle>
            <a:lvl1pPr>
              <a:defRPr/>
            </a:lvl1pPr>
          </a:lstStyle>
          <a:p>
            <a:pPr lvl="0"/>
            <a:r>
              <a:rPr lang="ru-RU" dirty="0" smtClean="0"/>
              <a:t>Текст</a:t>
            </a:r>
            <a:endParaRPr lang="ru-RU" dirty="0"/>
          </a:p>
        </p:txBody>
      </p:sp>
      <p:sp>
        <p:nvSpPr>
          <p:cNvPr id="31" name="Текст 30"/>
          <p:cNvSpPr>
            <a:spLocks noGrp="1"/>
          </p:cNvSpPr>
          <p:nvPr>
            <p:ph type="body" sz="quarter" idx="19" hasCustomPrompt="1"/>
          </p:nvPr>
        </p:nvSpPr>
        <p:spPr>
          <a:xfrm>
            <a:off x="4622800" y="3486647"/>
            <a:ext cx="3851275" cy="833168"/>
          </a:xfrm>
        </p:spPr>
        <p:txBody>
          <a:bodyPr wrap="square" lIns="187200" tIns="36000" bIns="0" numCol="3" spcCol="414000" anchor="t" anchorCtr="0">
            <a:noAutofit/>
          </a:bodyPr>
          <a:lstStyle>
            <a:lvl1pPr marL="0" marR="0" indent="0" algn="l" defTabSz="69339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800"/>
            </a:lvl1pPr>
          </a:lstStyle>
          <a:p>
            <a:pPr lvl="0"/>
            <a:r>
              <a:rPr lang="ru-RU" dirty="0" smtClean="0"/>
              <a:t>Информация</a:t>
            </a:r>
          </a:p>
          <a:p>
            <a:pPr lvl="0"/>
            <a:r>
              <a:rPr lang="ru-RU" dirty="0" smtClean="0"/>
              <a:t>Информация</a:t>
            </a:r>
          </a:p>
          <a:p>
            <a:pPr lvl="0"/>
            <a:r>
              <a:rPr lang="ru-RU" dirty="0" smtClean="0"/>
              <a:t>Информация</a:t>
            </a:r>
          </a:p>
          <a:p>
            <a:pPr lvl="0"/>
            <a:r>
              <a:rPr lang="ru-RU" dirty="0" smtClean="0"/>
              <a:t>Информация</a:t>
            </a:r>
          </a:p>
          <a:p>
            <a:pPr lvl="0"/>
            <a:r>
              <a:rPr lang="ru-RU" dirty="0" smtClean="0"/>
              <a:t>Информация</a:t>
            </a:r>
          </a:p>
          <a:p>
            <a:pPr lvl="0"/>
            <a:r>
              <a:rPr lang="ru-RU" dirty="0" smtClean="0"/>
              <a:t>Информация</a:t>
            </a:r>
          </a:p>
          <a:p>
            <a:pPr lvl="0"/>
            <a:endParaRPr lang="ru-RU" dirty="0" smtClean="0"/>
          </a:p>
        </p:txBody>
      </p:sp>
      <p:sp>
        <p:nvSpPr>
          <p:cNvPr id="5" name="Дата 4"/>
          <p:cNvSpPr>
            <a:spLocks noGrp="1"/>
          </p:cNvSpPr>
          <p:nvPr>
            <p:ph type="dt" sz="half" idx="20"/>
          </p:nvPr>
        </p:nvSpPr>
        <p:spPr/>
        <p:txBody>
          <a:bodyPr/>
          <a:lstStyle/>
          <a:p>
            <a:fld id="{355F0038-6CA0-4C0E-9F47-4ED7E2441660}" type="datetime1">
              <a:rPr lang="ru-RU" smtClean="0"/>
              <a:pPr/>
              <a:t>21.06.2016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21"/>
          </p:nvPr>
        </p:nvSpPr>
        <p:spPr/>
        <p:txBody>
          <a:bodyPr/>
          <a:lstStyle/>
          <a:p>
            <a:r>
              <a:rPr lang="ru-RU" smtClean="0"/>
              <a:t>Новые возможности </a:t>
            </a:r>
            <a:r>
              <a:rPr lang="en-US" smtClean="0"/>
              <a:t>Smeta.RU 9.0</a:t>
            </a:r>
            <a:endParaRPr lang="ru-RU" dirty="0" smtClean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22"/>
          </p:nvPr>
        </p:nvSpPr>
        <p:spPr/>
        <p:txBody>
          <a:bodyPr/>
          <a:lstStyle/>
          <a:p>
            <a:fld id="{6765331D-DE21-43C9-8EF9-4C4686DB341D}" type="slidenum">
              <a:rPr lang="ru-RU" smtClean="0"/>
              <a:pPr/>
              <a:t>‹#›</a:t>
            </a:fld>
            <a:endParaRPr lang="ru-RU" smtClean="0"/>
          </a:p>
          <a:p>
            <a:r>
              <a:rPr lang="ru-RU" smtClean="0"/>
              <a:t>—</a:t>
            </a:r>
            <a:endParaRPr lang="ru-RU" dirty="0"/>
          </a:p>
        </p:txBody>
      </p:sp>
      <p:sp>
        <p:nvSpPr>
          <p:cNvPr id="10" name="Текст 12"/>
          <p:cNvSpPr>
            <a:spLocks noGrp="1"/>
          </p:cNvSpPr>
          <p:nvPr>
            <p:ph type="body" sz="quarter" idx="14" hasCustomPrompt="1"/>
          </p:nvPr>
        </p:nvSpPr>
        <p:spPr>
          <a:xfrm>
            <a:off x="385601" y="3960000"/>
            <a:ext cx="1925999" cy="462750"/>
          </a:xfrm>
        </p:spPr>
        <p:txBody>
          <a:bodyPr tIns="0" numCol="1" spcCol="0"/>
          <a:lstStyle>
            <a:lvl1pPr>
              <a:lnSpc>
                <a:spcPts val="1000"/>
              </a:lnSpc>
              <a:defRPr sz="900">
                <a:solidFill>
                  <a:srgbClr val="5DA9AE"/>
                </a:solidFill>
              </a:defRPr>
            </a:lvl1pPr>
          </a:lstStyle>
          <a:p>
            <a:pPr lvl="0"/>
            <a:r>
              <a:rPr lang="ru-RU" dirty="0" smtClean="0"/>
              <a:t>—</a:t>
            </a:r>
            <a:br>
              <a:rPr lang="ru-RU" dirty="0" smtClean="0"/>
            </a:br>
            <a:r>
              <a:rPr lang="ru-RU" dirty="0" smtClean="0"/>
              <a:t>Подпись к графику</a:t>
            </a:r>
            <a:br>
              <a:rPr lang="ru-RU" dirty="0" smtClean="0"/>
            </a:br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xmlns="" val="10544609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5601" y="311350"/>
            <a:ext cx="6163200" cy="38520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/>
          <a:p>
            <a:r>
              <a:rPr lang="en-US" dirty="0" smtClean="0"/>
              <a:t>TEXT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5600" y="1497600"/>
            <a:ext cx="8089200" cy="2696400"/>
          </a:xfrm>
          <a:prstGeom prst="rect">
            <a:avLst/>
          </a:prstGeom>
        </p:spPr>
        <p:txBody>
          <a:bodyPr vert="horz" wrap="square" lIns="0" tIns="0" rIns="0" bIns="0" numCol="2" spcCol="385200" rtlCol="0">
            <a:noAutofit/>
          </a:bodyPr>
          <a:lstStyle/>
          <a:p>
            <a:pPr lvl="0"/>
            <a:r>
              <a:rPr lang="en-US" dirty="0" smtClean="0"/>
              <a:t>Text 2 columns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7704400" y="4548550"/>
            <a:ext cx="1155600" cy="385200"/>
          </a:xfrm>
          <a:prstGeom prst="rect">
            <a:avLst/>
          </a:prstGeom>
        </p:spPr>
        <p:txBody>
          <a:bodyPr vert="horz" wrap="none" lIns="0" tIns="0" rIns="0" bIns="36000" rtlCol="0" anchor="b" anchorCtr="0"/>
          <a:lstStyle>
            <a:lvl1pPr algn="r">
              <a:defRPr sz="1000">
                <a:solidFill>
                  <a:srgbClr val="CCCCCC"/>
                </a:solidFill>
                <a:latin typeface="Gotham Pro" panose="02000503040000020004" pitchFamily="50" charset="0"/>
                <a:cs typeface="Gotham Pro" panose="02000503040000020004" pitchFamily="50" charset="0"/>
              </a:defRPr>
            </a:lvl1pPr>
          </a:lstStyle>
          <a:p>
            <a:fld id="{4B090000-13FB-4FB5-B1F3-2E4EF457FD04}" type="datetime1">
              <a:rPr lang="ru-RU" smtClean="0"/>
              <a:pPr/>
              <a:t>21.06.2016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467199" y="4548550"/>
            <a:ext cx="2715795" cy="385200"/>
          </a:xfrm>
          <a:prstGeom prst="rect">
            <a:avLst/>
          </a:prstGeom>
        </p:spPr>
        <p:txBody>
          <a:bodyPr vert="horz" wrap="none" lIns="0" tIns="0" rIns="0" bIns="36000" rtlCol="0" anchor="b" anchorCtr="0"/>
          <a:lstStyle>
            <a:lvl1pPr algn="l">
              <a:defRPr sz="1000">
                <a:solidFill>
                  <a:srgbClr val="CCCCCC"/>
                </a:solidFill>
                <a:latin typeface="Gotham Pro" panose="02000503040000020004" pitchFamily="50" charset="0"/>
                <a:cs typeface="Gotham Pro" panose="02000503040000020004" pitchFamily="50" charset="0"/>
              </a:defRPr>
            </a:lvl1pPr>
          </a:lstStyle>
          <a:p>
            <a:r>
              <a:rPr lang="ru-RU" smtClean="0"/>
              <a:t>Новые возможности </a:t>
            </a:r>
            <a:r>
              <a:rPr lang="en-US" smtClean="0"/>
              <a:t>Smeta.RU 9.0</a:t>
            </a:r>
            <a:endParaRPr lang="ru-RU" dirty="0" smtClean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704400" y="311350"/>
            <a:ext cx="1155600" cy="385200"/>
          </a:xfrm>
          <a:prstGeom prst="rect">
            <a:avLst/>
          </a:prstGeom>
        </p:spPr>
        <p:txBody>
          <a:bodyPr vert="horz" lIns="0" tIns="36000" rIns="0" bIns="0" rtlCol="0" anchor="ctr"/>
          <a:lstStyle>
            <a:lvl1pPr algn="r">
              <a:lnSpc>
                <a:spcPts val="1200"/>
              </a:lnSpc>
              <a:defRPr sz="900">
                <a:solidFill>
                  <a:srgbClr val="61646B"/>
                </a:solidFill>
                <a:latin typeface="Gotham Pro Medium" panose="02000603030000020004" pitchFamily="50" charset="0"/>
                <a:cs typeface="Gotham Pro Medium" panose="02000603030000020004" pitchFamily="50" charset="0"/>
              </a:defRPr>
            </a:lvl1pPr>
          </a:lstStyle>
          <a:p>
            <a:fld id="{6765331D-DE21-43C9-8EF9-4C4686DB341D}" type="slidenum">
              <a:rPr lang="ru-RU" smtClean="0"/>
              <a:pPr/>
              <a:t>‹#›</a:t>
            </a:fld>
            <a:endParaRPr lang="ru-RU" smtClean="0"/>
          </a:p>
          <a:p>
            <a:r>
              <a:rPr lang="ru-RU" smtClean="0"/>
              <a:t>—</a:t>
            </a:r>
            <a:endParaRPr lang="ru-RU" dirty="0"/>
          </a:p>
        </p:txBody>
      </p:sp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76943" y="4543225"/>
            <a:ext cx="1947689" cy="3914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7782136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71" r:id="rId2"/>
    <p:sldLayoutId id="2147483664" r:id="rId3"/>
    <p:sldLayoutId id="2147483670" r:id="rId4"/>
    <p:sldLayoutId id="2147483665" r:id="rId5"/>
    <p:sldLayoutId id="2147483667" r:id="rId6"/>
    <p:sldLayoutId id="2147483669" r:id="rId7"/>
    <p:sldLayoutId id="2147483666" r:id="rId8"/>
    <p:sldLayoutId id="2147483668" r:id="rId9"/>
    <p:sldLayoutId id="2147483655" r:id="rId10"/>
    <p:sldLayoutId id="2147483660" r:id="rId11"/>
  </p:sldLayoutIdLst>
  <p:timing>
    <p:tnLst>
      <p:par>
        <p:cTn id="1" dur="indefinite" restart="never" nodeType="tmRoot"/>
      </p:par>
    </p:tnLst>
  </p:timing>
  <p:hf hdr="0"/>
  <p:txStyles>
    <p:titleStyle>
      <a:lvl1pPr algn="l" defTabSz="693390" rtl="0" eaLnBrk="1" latinLnBrk="0" hangingPunct="1">
        <a:lnSpc>
          <a:spcPct val="100000"/>
        </a:lnSpc>
        <a:spcBef>
          <a:spcPct val="0"/>
        </a:spcBef>
        <a:buNone/>
        <a:defRPr lang="ru-RU" sz="2400" kern="1200" dirty="0">
          <a:solidFill>
            <a:srgbClr val="E51848"/>
          </a:solidFill>
          <a:latin typeface="Gotham Pro Medium" panose="02000603030000020004" pitchFamily="50" charset="0"/>
          <a:ea typeface="+mj-ea"/>
          <a:cs typeface="Gotham Pro Medium" panose="02000603030000020004" pitchFamily="50" charset="0"/>
        </a:defRPr>
      </a:lvl1pPr>
    </p:titleStyle>
    <p:bodyStyle>
      <a:lvl1pPr marL="0" indent="0" algn="l" defTabSz="693390" rtl="0" eaLnBrk="1" latinLnBrk="0" hangingPunct="1">
        <a:lnSpc>
          <a:spcPts val="1800"/>
        </a:lnSpc>
        <a:spcBef>
          <a:spcPts val="0"/>
        </a:spcBef>
        <a:buFont typeface="Arial" panose="020B0604020202020204" pitchFamily="34" charset="0"/>
        <a:buNone/>
        <a:defRPr lang="ru-RU" sz="1400" kern="1200" dirty="0">
          <a:solidFill>
            <a:srgbClr val="383E47"/>
          </a:solidFill>
          <a:latin typeface="Gotham Pro" panose="02000503040000020004" pitchFamily="50" charset="0"/>
          <a:ea typeface="+mn-ea"/>
          <a:cs typeface="Gotham Pro" panose="02000503040000020004" pitchFamily="50" charset="0"/>
        </a:defRPr>
      </a:lvl1pPr>
      <a:lvl2pPr marL="520042" indent="-173347" algn="l" defTabSz="693390" rtl="0" eaLnBrk="1" latinLnBrk="0" hangingPunct="1">
        <a:lnSpc>
          <a:spcPct val="90000"/>
        </a:lnSpc>
        <a:spcBef>
          <a:spcPts val="379"/>
        </a:spcBef>
        <a:buFont typeface="Arial" panose="020B0604020202020204" pitchFamily="34" charset="0"/>
        <a:buChar char="•"/>
        <a:defRPr sz="1820" kern="1200">
          <a:solidFill>
            <a:schemeClr val="tx1"/>
          </a:solidFill>
          <a:latin typeface="+mn-lt"/>
          <a:ea typeface="+mn-ea"/>
          <a:cs typeface="+mn-cs"/>
        </a:defRPr>
      </a:lvl2pPr>
      <a:lvl3pPr marL="866737" indent="-173347" algn="l" defTabSz="693390" rtl="0" eaLnBrk="1" latinLnBrk="0" hangingPunct="1">
        <a:lnSpc>
          <a:spcPct val="90000"/>
        </a:lnSpc>
        <a:spcBef>
          <a:spcPts val="379"/>
        </a:spcBef>
        <a:buFont typeface="Arial" panose="020B0604020202020204" pitchFamily="34" charset="0"/>
        <a:buChar char="•"/>
        <a:defRPr sz="1517" kern="1200">
          <a:solidFill>
            <a:schemeClr val="tx1"/>
          </a:solidFill>
          <a:latin typeface="+mn-lt"/>
          <a:ea typeface="+mn-ea"/>
          <a:cs typeface="+mn-cs"/>
        </a:defRPr>
      </a:lvl3pPr>
      <a:lvl4pPr marL="1213432" indent="-173347" algn="l" defTabSz="693390" rtl="0" eaLnBrk="1" latinLnBrk="0" hangingPunct="1">
        <a:lnSpc>
          <a:spcPct val="90000"/>
        </a:lnSpc>
        <a:spcBef>
          <a:spcPts val="379"/>
        </a:spcBef>
        <a:buFont typeface="Arial" panose="020B0604020202020204" pitchFamily="34" charset="0"/>
        <a:buChar char="•"/>
        <a:defRPr sz="1365" kern="1200">
          <a:solidFill>
            <a:schemeClr val="tx1"/>
          </a:solidFill>
          <a:latin typeface="+mn-lt"/>
          <a:ea typeface="+mn-ea"/>
          <a:cs typeface="+mn-cs"/>
        </a:defRPr>
      </a:lvl4pPr>
      <a:lvl5pPr marL="1560126" indent="-173347" algn="l" defTabSz="693390" rtl="0" eaLnBrk="1" latinLnBrk="0" hangingPunct="1">
        <a:lnSpc>
          <a:spcPct val="90000"/>
        </a:lnSpc>
        <a:spcBef>
          <a:spcPts val="379"/>
        </a:spcBef>
        <a:buFont typeface="Arial" panose="020B0604020202020204" pitchFamily="34" charset="0"/>
        <a:buChar char="•"/>
        <a:defRPr sz="1365" kern="1200">
          <a:solidFill>
            <a:schemeClr val="tx1"/>
          </a:solidFill>
          <a:latin typeface="+mn-lt"/>
          <a:ea typeface="+mn-ea"/>
          <a:cs typeface="+mn-cs"/>
        </a:defRPr>
      </a:lvl5pPr>
      <a:lvl6pPr marL="1906821" indent="-173347" algn="l" defTabSz="693390" rtl="0" eaLnBrk="1" latinLnBrk="0" hangingPunct="1">
        <a:lnSpc>
          <a:spcPct val="90000"/>
        </a:lnSpc>
        <a:spcBef>
          <a:spcPts val="379"/>
        </a:spcBef>
        <a:buFont typeface="Arial" panose="020B0604020202020204" pitchFamily="34" charset="0"/>
        <a:buChar char="•"/>
        <a:defRPr sz="1365" kern="1200">
          <a:solidFill>
            <a:schemeClr val="tx1"/>
          </a:solidFill>
          <a:latin typeface="+mn-lt"/>
          <a:ea typeface="+mn-ea"/>
          <a:cs typeface="+mn-cs"/>
        </a:defRPr>
      </a:lvl6pPr>
      <a:lvl7pPr marL="2253516" indent="-173347" algn="l" defTabSz="693390" rtl="0" eaLnBrk="1" latinLnBrk="0" hangingPunct="1">
        <a:lnSpc>
          <a:spcPct val="90000"/>
        </a:lnSpc>
        <a:spcBef>
          <a:spcPts val="379"/>
        </a:spcBef>
        <a:buFont typeface="Arial" panose="020B0604020202020204" pitchFamily="34" charset="0"/>
        <a:buChar char="•"/>
        <a:defRPr sz="1365" kern="1200">
          <a:solidFill>
            <a:schemeClr val="tx1"/>
          </a:solidFill>
          <a:latin typeface="+mn-lt"/>
          <a:ea typeface="+mn-ea"/>
          <a:cs typeface="+mn-cs"/>
        </a:defRPr>
      </a:lvl7pPr>
      <a:lvl8pPr marL="2600211" indent="-173347" algn="l" defTabSz="693390" rtl="0" eaLnBrk="1" latinLnBrk="0" hangingPunct="1">
        <a:lnSpc>
          <a:spcPct val="90000"/>
        </a:lnSpc>
        <a:spcBef>
          <a:spcPts val="379"/>
        </a:spcBef>
        <a:buFont typeface="Arial" panose="020B0604020202020204" pitchFamily="34" charset="0"/>
        <a:buChar char="•"/>
        <a:defRPr sz="1365" kern="1200">
          <a:solidFill>
            <a:schemeClr val="tx1"/>
          </a:solidFill>
          <a:latin typeface="+mn-lt"/>
          <a:ea typeface="+mn-ea"/>
          <a:cs typeface="+mn-cs"/>
        </a:defRPr>
      </a:lvl8pPr>
      <a:lvl9pPr marL="2946905" indent="-173347" algn="l" defTabSz="693390" rtl="0" eaLnBrk="1" latinLnBrk="0" hangingPunct="1">
        <a:lnSpc>
          <a:spcPct val="90000"/>
        </a:lnSpc>
        <a:spcBef>
          <a:spcPts val="379"/>
        </a:spcBef>
        <a:buFont typeface="Arial" panose="020B0604020202020204" pitchFamily="34" charset="0"/>
        <a:buChar char="•"/>
        <a:defRPr sz="136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93390" rtl="0" eaLnBrk="1" latinLnBrk="0" hangingPunct="1">
        <a:defRPr sz="1365" kern="1200">
          <a:solidFill>
            <a:schemeClr val="tx1"/>
          </a:solidFill>
          <a:latin typeface="+mn-lt"/>
          <a:ea typeface="+mn-ea"/>
          <a:cs typeface="+mn-cs"/>
        </a:defRPr>
      </a:lvl1pPr>
      <a:lvl2pPr marL="346695" algn="l" defTabSz="693390" rtl="0" eaLnBrk="1" latinLnBrk="0" hangingPunct="1">
        <a:defRPr sz="1365" kern="1200">
          <a:solidFill>
            <a:schemeClr val="tx1"/>
          </a:solidFill>
          <a:latin typeface="+mn-lt"/>
          <a:ea typeface="+mn-ea"/>
          <a:cs typeface="+mn-cs"/>
        </a:defRPr>
      </a:lvl2pPr>
      <a:lvl3pPr marL="693390" algn="l" defTabSz="693390" rtl="0" eaLnBrk="1" latinLnBrk="0" hangingPunct="1">
        <a:defRPr sz="1365" kern="1200">
          <a:solidFill>
            <a:schemeClr val="tx1"/>
          </a:solidFill>
          <a:latin typeface="+mn-lt"/>
          <a:ea typeface="+mn-ea"/>
          <a:cs typeface="+mn-cs"/>
        </a:defRPr>
      </a:lvl3pPr>
      <a:lvl4pPr marL="1040084" algn="l" defTabSz="693390" rtl="0" eaLnBrk="1" latinLnBrk="0" hangingPunct="1">
        <a:defRPr sz="1365" kern="1200">
          <a:solidFill>
            <a:schemeClr val="tx1"/>
          </a:solidFill>
          <a:latin typeface="+mn-lt"/>
          <a:ea typeface="+mn-ea"/>
          <a:cs typeface="+mn-cs"/>
        </a:defRPr>
      </a:lvl4pPr>
      <a:lvl5pPr marL="1386779" algn="l" defTabSz="693390" rtl="0" eaLnBrk="1" latinLnBrk="0" hangingPunct="1">
        <a:defRPr sz="1365" kern="1200">
          <a:solidFill>
            <a:schemeClr val="tx1"/>
          </a:solidFill>
          <a:latin typeface="+mn-lt"/>
          <a:ea typeface="+mn-ea"/>
          <a:cs typeface="+mn-cs"/>
        </a:defRPr>
      </a:lvl5pPr>
      <a:lvl6pPr marL="1733474" algn="l" defTabSz="693390" rtl="0" eaLnBrk="1" latinLnBrk="0" hangingPunct="1">
        <a:defRPr sz="1365" kern="1200">
          <a:solidFill>
            <a:schemeClr val="tx1"/>
          </a:solidFill>
          <a:latin typeface="+mn-lt"/>
          <a:ea typeface="+mn-ea"/>
          <a:cs typeface="+mn-cs"/>
        </a:defRPr>
      </a:lvl6pPr>
      <a:lvl7pPr marL="2080169" algn="l" defTabSz="693390" rtl="0" eaLnBrk="1" latinLnBrk="0" hangingPunct="1">
        <a:defRPr sz="1365" kern="1200">
          <a:solidFill>
            <a:schemeClr val="tx1"/>
          </a:solidFill>
          <a:latin typeface="+mn-lt"/>
          <a:ea typeface="+mn-ea"/>
          <a:cs typeface="+mn-cs"/>
        </a:defRPr>
      </a:lvl7pPr>
      <a:lvl8pPr marL="2426863" algn="l" defTabSz="693390" rtl="0" eaLnBrk="1" latinLnBrk="0" hangingPunct="1">
        <a:defRPr sz="1365" kern="1200">
          <a:solidFill>
            <a:schemeClr val="tx1"/>
          </a:solidFill>
          <a:latin typeface="+mn-lt"/>
          <a:ea typeface="+mn-ea"/>
          <a:cs typeface="+mn-cs"/>
        </a:defRPr>
      </a:lvl8pPr>
      <a:lvl9pPr marL="2773558" algn="l" defTabSz="693390" rtl="0" eaLnBrk="1" latinLnBrk="0" hangingPunct="1">
        <a:defRPr sz="136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jpeg"/><Relationship Id="rId3" Type="http://schemas.openxmlformats.org/officeDocument/2006/relationships/image" Target="../media/image5.jpeg"/><Relationship Id="rId7" Type="http://schemas.openxmlformats.org/officeDocument/2006/relationships/image" Target="../media/image34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10" Type="http://schemas.openxmlformats.org/officeDocument/2006/relationships/image" Target="../media/image37.jpeg"/><Relationship Id="rId4" Type="http://schemas.openxmlformats.org/officeDocument/2006/relationships/image" Target="../media/image31.jpeg"/><Relationship Id="rId9" Type="http://schemas.openxmlformats.org/officeDocument/2006/relationships/image" Target="../media/image36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jpeg"/><Relationship Id="rId3" Type="http://schemas.openxmlformats.org/officeDocument/2006/relationships/image" Target="../media/image5.jpeg"/><Relationship Id="rId7" Type="http://schemas.openxmlformats.org/officeDocument/2006/relationships/image" Target="../media/image4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38.jpeg"/><Relationship Id="rId9" Type="http://schemas.openxmlformats.org/officeDocument/2006/relationships/image" Target="../media/image4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49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8.jpeg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54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3.jpeg"/><Relationship Id="rId5" Type="http://schemas.openxmlformats.org/officeDocument/2006/relationships/image" Target="../media/image52.jpeg"/><Relationship Id="rId4" Type="http://schemas.openxmlformats.org/officeDocument/2006/relationships/image" Target="../media/image5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1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2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3" Type="http://schemas.openxmlformats.org/officeDocument/2006/relationships/image" Target="../media/image5.jpeg"/><Relationship Id="rId7" Type="http://schemas.openxmlformats.org/officeDocument/2006/relationships/image" Target="../media/image27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10" Type="http://schemas.openxmlformats.org/officeDocument/2006/relationships/image" Target="../media/image30.jpeg"/><Relationship Id="rId4" Type="http://schemas.openxmlformats.org/officeDocument/2006/relationships/image" Target="../media/image24.jpeg"/><Relationship Id="rId9" Type="http://schemas.openxmlformats.org/officeDocument/2006/relationships/image" Target="../media/image2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4000" b="-2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85600" y="1852152"/>
            <a:ext cx="6934200" cy="974626"/>
          </a:xfrm>
        </p:spPr>
        <p:txBody>
          <a:bodyPr/>
          <a:lstStyle/>
          <a:p>
            <a:r>
              <a:rPr lang="ru-RU" i="1" dirty="0" smtClean="0">
                <a:solidFill>
                  <a:schemeClr val="accent2">
                    <a:lumMod val="50000"/>
                  </a:schemeClr>
                </a:solidFill>
                <a:latin typeface="Franklin Gothic Heavy" pitchFamily="34" charset="0"/>
              </a:rPr>
              <a:t>Новая версия </a:t>
            </a:r>
            <a:r>
              <a:rPr lang="en-US" i="1" dirty="0" smtClean="0">
                <a:solidFill>
                  <a:schemeClr val="accent2">
                    <a:lumMod val="50000"/>
                  </a:schemeClr>
                </a:solidFill>
                <a:latin typeface="Franklin Gothic Heavy" pitchFamily="34" charset="0"/>
              </a:rPr>
              <a:t>Smeta.ru</a:t>
            </a:r>
            <a:r>
              <a:rPr lang="ru-RU" i="1" dirty="0" smtClean="0">
                <a:solidFill>
                  <a:schemeClr val="accent2">
                    <a:lumMod val="50000"/>
                  </a:schemeClr>
                </a:solidFill>
                <a:latin typeface="Franklin Gothic Heavy" pitchFamily="34" charset="0"/>
              </a:rPr>
              <a:t>. </a:t>
            </a:r>
            <a:br>
              <a:rPr lang="ru-RU" i="1" dirty="0" smtClean="0">
                <a:solidFill>
                  <a:schemeClr val="accent2">
                    <a:lumMod val="50000"/>
                  </a:schemeClr>
                </a:solidFill>
                <a:latin typeface="Franklin Gothic Heavy" pitchFamily="34" charset="0"/>
              </a:rPr>
            </a:br>
            <a:r>
              <a:rPr lang="ru-RU" i="1" dirty="0" smtClean="0">
                <a:solidFill>
                  <a:schemeClr val="accent2">
                    <a:lumMod val="50000"/>
                  </a:schemeClr>
                </a:solidFill>
                <a:latin typeface="Franklin Gothic Heavy" pitchFamily="34" charset="0"/>
              </a:rPr>
              <a:t>Отличия версии 9.2 от 8.Х</a:t>
            </a: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minimalistic-gray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245600" cy="5245098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0" y="6174024"/>
            <a:ext cx="9144000" cy="684000"/>
          </a:xfrm>
          <a:prstGeom prst="rect">
            <a:avLst/>
          </a:prstGeom>
          <a:solidFill>
            <a:schemeClr val="tx1">
              <a:lumMod val="65000"/>
              <a:lumOff val="35000"/>
              <a:alpha val="3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0" y="0"/>
            <a:ext cx="950391" cy="822349"/>
          </a:xfrm>
          <a:prstGeom prst="rect">
            <a:avLst/>
          </a:prstGeom>
          <a:solidFill>
            <a:srgbClr val="F725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ea typeface="Segoe UI" pitchFamily="34" charset="0"/>
                <a:cs typeface="Segoe UI" pitchFamily="34" charset="0"/>
              </a:rPr>
              <a:t>09</a:t>
            </a:r>
            <a:endParaRPr lang="ru-RU" sz="2400" dirty="0">
              <a:ea typeface="Segoe UI" pitchFamily="34" charset="0"/>
              <a:cs typeface="Segoe UI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950392" y="174278"/>
            <a:ext cx="82952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chemeClr val="tx1">
                    <a:lumMod val="50000"/>
                  </a:schemeClr>
                </a:solidFill>
                <a:latin typeface="Franklin Gothic Heavy" pitchFamily="34" charset="0"/>
              </a:rPr>
              <a:t>Повышение наглядности и эргономичности ПК</a:t>
            </a:r>
          </a:p>
        </p:txBody>
      </p:sp>
      <p:sp>
        <p:nvSpPr>
          <p:cNvPr id="16" name="Заголовок 1"/>
          <p:cNvSpPr txBox="1">
            <a:spLocks/>
          </p:cNvSpPr>
          <p:nvPr/>
        </p:nvSpPr>
        <p:spPr>
          <a:xfrm>
            <a:off x="2894608" y="1038374"/>
            <a:ext cx="4320480" cy="360039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144000" tIns="144000" rIns="144000" bIns="144000" rtlCol="0" anchor="ctr" anchorCtr="0">
            <a:noAutofit/>
          </a:bodyPr>
          <a:lstStyle>
            <a:lvl1pPr algn="l" defTabSz="69339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200" kern="1200">
                <a:solidFill>
                  <a:srgbClr val="DE9A1B"/>
                </a:solidFill>
                <a:latin typeface="Gotham Pro" panose="02000503040000020004" pitchFamily="50" charset="0"/>
                <a:ea typeface="+mj-ea"/>
                <a:cs typeface="Gotham Pro" panose="02000503040000020004" pitchFamily="50" charset="0"/>
              </a:defRPr>
            </a:lvl1pPr>
          </a:lstStyle>
          <a:p>
            <a:pPr algn="ctr"/>
            <a:r>
              <a:rPr lang="ru-RU" sz="1600" dirty="0" smtClean="0">
                <a:solidFill>
                  <a:schemeClr val="tx1">
                    <a:lumMod val="50000"/>
                  </a:schemeClr>
                </a:solidFill>
                <a:latin typeface="Franklin Gothic Demi" panose="020B0703020102020204" pitchFamily="34" charset="0"/>
              </a:rPr>
              <a:t>ВЕРСИЯ 9.2</a:t>
            </a:r>
            <a:endParaRPr lang="ru-RU" sz="1600" dirty="0">
              <a:solidFill>
                <a:schemeClr val="tx1">
                  <a:lumMod val="50000"/>
                </a:schemeClr>
              </a:solidFill>
              <a:latin typeface="Franklin Gothic Demi" panose="020B0703020102020204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0" y="1830462"/>
            <a:ext cx="92456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20000" indent="-342900">
              <a:buFont typeface="Wingdings" pitchFamily="2" charset="2"/>
              <a:buChar char="ü"/>
            </a:pPr>
            <a:r>
              <a:rPr lang="ru-RU" sz="1600" b="1" dirty="0" smtClean="0">
                <a:solidFill>
                  <a:schemeClr val="tx1">
                    <a:lumMod val="50000"/>
                  </a:schemeClr>
                </a:solidFill>
                <a:ea typeface="Segoe UI Symbol" pitchFamily="34" charset="0"/>
              </a:rPr>
              <a:t>Доп. информация о загруженном в смету шаблоне лимит. затрат</a:t>
            </a:r>
            <a:endParaRPr lang="en-US" sz="1600" b="1" dirty="0" smtClean="0">
              <a:solidFill>
                <a:schemeClr val="tx1">
                  <a:lumMod val="50000"/>
                </a:schemeClr>
              </a:solidFill>
              <a:ea typeface="Segoe UI Symbol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0" y="2190502"/>
            <a:ext cx="92456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20000" indent="-342900">
              <a:buFont typeface="Wingdings" pitchFamily="2" charset="2"/>
              <a:buChar char="ü"/>
            </a:pPr>
            <a:r>
              <a:rPr lang="ru-RU" sz="1600" b="1" dirty="0" smtClean="0">
                <a:solidFill>
                  <a:schemeClr val="tx1">
                    <a:lumMod val="50000"/>
                  </a:schemeClr>
                </a:solidFill>
                <a:ea typeface="Segoe UI Symbol" pitchFamily="34" charset="0"/>
              </a:rPr>
              <a:t>Новые поля «Шифр» и «Полное наименование» для элемента «Папка» </a:t>
            </a:r>
            <a:endParaRPr lang="en-US" sz="1600" b="1" dirty="0" smtClean="0">
              <a:solidFill>
                <a:schemeClr val="tx1">
                  <a:lumMod val="50000"/>
                </a:schemeClr>
              </a:solidFill>
              <a:ea typeface="Segoe UI Symbol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0" y="2550542"/>
            <a:ext cx="92456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20000" indent="-342900">
              <a:buFont typeface="Wingdings" pitchFamily="2" charset="2"/>
              <a:buChar char="ü"/>
            </a:pPr>
            <a:r>
              <a:rPr lang="ru-RU" sz="1600" b="1" dirty="0" smtClean="0">
                <a:solidFill>
                  <a:schemeClr val="tx1">
                    <a:lumMod val="50000"/>
                  </a:schemeClr>
                </a:solidFill>
                <a:ea typeface="Segoe UI Symbol" pitchFamily="34" charset="0"/>
              </a:rPr>
              <a:t>Масштабирование размера кнопок на панели инструментов и в активных окнах</a:t>
            </a:r>
            <a:endParaRPr lang="en-US" sz="1600" b="1" dirty="0" smtClean="0">
              <a:solidFill>
                <a:schemeClr val="tx1">
                  <a:lumMod val="50000"/>
                </a:schemeClr>
              </a:solidFill>
              <a:ea typeface="Segoe UI Symbol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0" y="2910582"/>
            <a:ext cx="92456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20000" indent="-342900">
              <a:buFont typeface="Wingdings" pitchFamily="2" charset="2"/>
              <a:buChar char="ü"/>
            </a:pPr>
            <a:r>
              <a:rPr lang="ru-RU" sz="1600" b="1" dirty="0" smtClean="0">
                <a:solidFill>
                  <a:schemeClr val="tx1">
                    <a:lumMod val="50000"/>
                  </a:schemeClr>
                </a:solidFill>
                <a:ea typeface="Segoe UI Symbol" pitchFamily="34" charset="0"/>
              </a:rPr>
              <a:t>Масштабирование размера шрифта</a:t>
            </a:r>
            <a:endParaRPr lang="en-US" sz="1600" b="1" dirty="0" smtClean="0">
              <a:solidFill>
                <a:schemeClr val="tx1">
                  <a:lumMod val="50000"/>
                </a:schemeClr>
              </a:solidFill>
              <a:ea typeface="Segoe UI Symbol" pitchFamily="34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0" y="4560888"/>
            <a:ext cx="9245600" cy="684212"/>
          </a:xfrm>
          <a:prstGeom prst="rect">
            <a:avLst/>
          </a:prstGeom>
          <a:solidFill>
            <a:schemeClr val="tx1">
              <a:lumMod val="65000"/>
              <a:lumOff val="35000"/>
              <a:alpha val="3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2463799" y="4745038"/>
            <a:ext cx="4263249" cy="323850"/>
          </a:xfrm>
          <a:prstGeom prst="rect">
            <a:avLst/>
          </a:prstGeom>
          <a:solidFill>
            <a:schemeClr val="tx1">
              <a:lumMod val="65000"/>
              <a:lumOff val="35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" dirty="0">
                <a:solidFill>
                  <a:schemeClr val="bg1">
                    <a:lumMod val="95000"/>
                  </a:schemeClr>
                </a:solidFill>
                <a:latin typeface="Arial" pitchFamily="34" charset="0"/>
                <a:cs typeface="Arial" pitchFamily="34" charset="0"/>
              </a:rPr>
              <a:t>Группа компаний «СтройСофт».  Профессионалам </a:t>
            </a:r>
            <a:r>
              <a:rPr lang="ru-RU" sz="800" dirty="0">
                <a:latin typeface="Arial" pitchFamily="34" charset="0"/>
                <a:cs typeface="Arial" pitchFamily="34" charset="0"/>
              </a:rPr>
              <a:t>—</a:t>
            </a:r>
            <a:r>
              <a:rPr lang="ru-RU" sz="800" dirty="0">
                <a:solidFill>
                  <a:schemeClr val="bg1">
                    <a:lumMod val="95000"/>
                  </a:schemeClr>
                </a:solidFill>
                <a:latin typeface="Arial" pitchFamily="34" charset="0"/>
                <a:cs typeface="Arial" pitchFamily="34" charset="0"/>
              </a:rPr>
              <a:t> профессиональные решения</a:t>
            </a:r>
            <a:endParaRPr lang="ru-RU" sz="800" b="1" dirty="0">
              <a:solidFill>
                <a:srgbClr val="FFFFFF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 descr="C:\Users\Sveta\Desktop\Для презентации на семинар\9-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492572"/>
            <a:ext cx="9339270" cy="4752528"/>
          </a:xfrm>
          <a:prstGeom prst="rect">
            <a:avLst/>
          </a:prstGeom>
          <a:noFill/>
        </p:spPr>
      </p:pic>
      <p:pic>
        <p:nvPicPr>
          <p:cNvPr id="1027" name="Picture 3" descr="C:\Users\Sveta\Desktop\Для презентации на семинар\9-2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166416" y="-1253"/>
            <a:ext cx="7215088" cy="5246353"/>
          </a:xfrm>
          <a:prstGeom prst="rect">
            <a:avLst/>
          </a:prstGeom>
          <a:noFill/>
        </p:spPr>
      </p:pic>
      <p:pic>
        <p:nvPicPr>
          <p:cNvPr id="1028" name="Picture 4" descr="C:\Users\Sveta\Desktop\Для презентации на семинар\9-3_1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895838"/>
            <a:ext cx="9245600" cy="4349262"/>
          </a:xfrm>
          <a:prstGeom prst="rect">
            <a:avLst/>
          </a:prstGeom>
          <a:noFill/>
        </p:spPr>
      </p:pic>
      <p:pic>
        <p:nvPicPr>
          <p:cNvPr id="1029" name="Picture 5" descr="C:\Users\Sveta\Desktop\Для презентации на семинар\9-3_2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0" y="0"/>
            <a:ext cx="9284370" cy="5245100"/>
          </a:xfrm>
          <a:prstGeom prst="rect">
            <a:avLst/>
          </a:prstGeom>
          <a:noFill/>
        </p:spPr>
      </p:pic>
      <p:pic>
        <p:nvPicPr>
          <p:cNvPr id="1031" name="Picture 7" descr="C:\Users\Sveta\Desktop\Для презентации на семинар\9-4_1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0" y="1686446"/>
            <a:ext cx="9308419" cy="3290163"/>
          </a:xfrm>
          <a:prstGeom prst="rect">
            <a:avLst/>
          </a:prstGeom>
          <a:noFill/>
        </p:spPr>
      </p:pic>
      <p:pic>
        <p:nvPicPr>
          <p:cNvPr id="1032" name="Picture 8" descr="C:\Users\Sveta\Desktop\Для презентации на семинар\9-4_2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0" y="0"/>
            <a:ext cx="9245600" cy="5245100"/>
          </a:xfrm>
          <a:prstGeom prst="rect">
            <a:avLst/>
          </a:prstGeom>
          <a:noFill/>
        </p:spPr>
      </p:pic>
      <p:pic>
        <p:nvPicPr>
          <p:cNvPr id="1033" name="Picture 9" descr="C:\Users\Sveta\Desktop\Для презентации на семинар\9-4_3.jp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0" y="0"/>
            <a:ext cx="9245600" cy="52451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861047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2" dur="500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4" dur="500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6" dur="500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500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 animBg="1"/>
      <p:bldP spid="25" grpId="0"/>
      <p:bldP spid="12" grpId="0"/>
      <p:bldP spid="15" grpId="0"/>
      <p:bldP spid="2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minimalistic-gray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245600" cy="5245098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0" y="6174024"/>
            <a:ext cx="9144000" cy="684000"/>
          </a:xfrm>
          <a:prstGeom prst="rect">
            <a:avLst/>
          </a:prstGeom>
          <a:solidFill>
            <a:schemeClr val="tx1">
              <a:lumMod val="65000"/>
              <a:lumOff val="35000"/>
              <a:alpha val="3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0" y="0"/>
            <a:ext cx="950391" cy="822349"/>
          </a:xfrm>
          <a:prstGeom prst="rect">
            <a:avLst/>
          </a:prstGeom>
          <a:solidFill>
            <a:srgbClr val="F725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ea typeface="Segoe UI" pitchFamily="34" charset="0"/>
                <a:cs typeface="Segoe UI" pitchFamily="34" charset="0"/>
              </a:rPr>
              <a:t>10</a:t>
            </a:r>
            <a:endParaRPr lang="ru-RU" sz="2400" dirty="0">
              <a:ea typeface="Segoe UI" pitchFamily="34" charset="0"/>
              <a:cs typeface="Segoe UI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950392" y="174278"/>
            <a:ext cx="82952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chemeClr val="tx1">
                    <a:lumMod val="50000"/>
                  </a:schemeClr>
                </a:solidFill>
                <a:latin typeface="Franklin Gothic Heavy" pitchFamily="34" charset="0"/>
              </a:rPr>
              <a:t>Автоматизация режимов работы</a:t>
            </a:r>
          </a:p>
        </p:txBody>
      </p:sp>
      <p:sp>
        <p:nvSpPr>
          <p:cNvPr id="16" name="Заголовок 1"/>
          <p:cNvSpPr txBox="1">
            <a:spLocks/>
          </p:cNvSpPr>
          <p:nvPr/>
        </p:nvSpPr>
        <p:spPr>
          <a:xfrm>
            <a:off x="2894608" y="1038374"/>
            <a:ext cx="4320480" cy="360039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144000" tIns="144000" rIns="144000" bIns="144000" rtlCol="0" anchor="ctr" anchorCtr="0">
            <a:noAutofit/>
          </a:bodyPr>
          <a:lstStyle>
            <a:lvl1pPr algn="l" defTabSz="69339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200" kern="1200">
                <a:solidFill>
                  <a:srgbClr val="DE9A1B"/>
                </a:solidFill>
                <a:latin typeface="Gotham Pro" panose="02000503040000020004" pitchFamily="50" charset="0"/>
                <a:ea typeface="+mj-ea"/>
                <a:cs typeface="Gotham Pro" panose="02000503040000020004" pitchFamily="50" charset="0"/>
              </a:defRPr>
            </a:lvl1pPr>
          </a:lstStyle>
          <a:p>
            <a:pPr algn="ctr"/>
            <a:r>
              <a:rPr lang="ru-RU" sz="1600" dirty="0" smtClean="0">
                <a:solidFill>
                  <a:schemeClr val="tx1">
                    <a:lumMod val="50000"/>
                  </a:schemeClr>
                </a:solidFill>
                <a:latin typeface="Franklin Gothic Demi" panose="020B0703020102020204" pitchFamily="34" charset="0"/>
              </a:rPr>
              <a:t>ВЕРСИЯ 9.0 и 9.1</a:t>
            </a:r>
            <a:endParaRPr lang="ru-RU" sz="1600" dirty="0">
              <a:solidFill>
                <a:schemeClr val="tx1">
                  <a:lumMod val="50000"/>
                </a:schemeClr>
              </a:solidFill>
              <a:latin typeface="Franklin Gothic Demi" panose="020B0703020102020204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0" y="1686446"/>
            <a:ext cx="92456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20000" indent="-342900">
              <a:buFont typeface="Wingdings" pitchFamily="2" charset="2"/>
              <a:buChar char="ü"/>
            </a:pPr>
            <a:r>
              <a:rPr lang="ru-RU" sz="1600" b="1" dirty="0" smtClean="0">
                <a:solidFill>
                  <a:schemeClr val="tx1">
                    <a:lumMod val="50000"/>
                  </a:schemeClr>
                </a:solidFill>
                <a:ea typeface="Segoe UI Symbol" pitchFamily="34" charset="0"/>
              </a:rPr>
              <a:t>Назначение параметров объекта</a:t>
            </a:r>
            <a:endParaRPr lang="en-US" sz="1600" b="1" dirty="0" smtClean="0">
              <a:solidFill>
                <a:schemeClr val="tx1">
                  <a:lumMod val="50000"/>
                </a:schemeClr>
              </a:solidFill>
              <a:ea typeface="Segoe UI Symbol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0" y="2046486"/>
            <a:ext cx="92456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20000" indent="-342900">
              <a:buFont typeface="Wingdings" pitchFamily="2" charset="2"/>
              <a:buChar char="ü"/>
            </a:pPr>
            <a:r>
              <a:rPr lang="ru-RU" sz="1600" b="1" dirty="0" smtClean="0">
                <a:solidFill>
                  <a:schemeClr val="tx1">
                    <a:lumMod val="50000"/>
                  </a:schemeClr>
                </a:solidFill>
                <a:ea typeface="Segoe UI Symbol" pitchFamily="34" charset="0"/>
              </a:rPr>
              <a:t>Пересчет объектных смет в другую СНБ установленную в ПК</a:t>
            </a:r>
            <a:endParaRPr lang="en-US" sz="1600" b="1" dirty="0" smtClean="0">
              <a:solidFill>
                <a:schemeClr val="tx1">
                  <a:lumMod val="50000"/>
                </a:schemeClr>
              </a:solidFill>
              <a:ea typeface="Segoe UI Symbol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0" y="2406526"/>
            <a:ext cx="92456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20000" indent="-342900">
              <a:buFont typeface="Wingdings" pitchFamily="2" charset="2"/>
              <a:buChar char="ü"/>
            </a:pPr>
            <a:r>
              <a:rPr lang="ru-RU" sz="1600" b="1" dirty="0" smtClean="0">
                <a:solidFill>
                  <a:schemeClr val="tx1">
                    <a:lumMod val="50000"/>
                  </a:schemeClr>
                </a:solidFill>
                <a:ea typeface="Segoe UI Symbol" pitchFamily="34" charset="0"/>
              </a:rPr>
              <a:t>Назначение дополнительных начислений на материалы (оборудование)</a:t>
            </a:r>
            <a:endParaRPr lang="en-US" sz="1600" b="1" dirty="0" smtClean="0">
              <a:solidFill>
                <a:schemeClr val="tx1">
                  <a:lumMod val="50000"/>
                </a:schemeClr>
              </a:solidFill>
              <a:ea typeface="Segoe UI Symbol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0" y="2766566"/>
            <a:ext cx="92456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20000" indent="-342900">
              <a:buFont typeface="Wingdings" pitchFamily="2" charset="2"/>
              <a:buChar char="ü"/>
            </a:pPr>
            <a:r>
              <a:rPr lang="ru-RU" sz="1600" b="1" dirty="0" err="1" smtClean="0">
                <a:solidFill>
                  <a:schemeClr val="tx1">
                    <a:lumMod val="50000"/>
                  </a:schemeClr>
                </a:solidFill>
                <a:ea typeface="Segoe UI Symbol" pitchFamily="34" charset="0"/>
              </a:rPr>
              <a:t>Перенумерация</a:t>
            </a:r>
            <a:r>
              <a:rPr lang="ru-RU" sz="1600" b="1" dirty="0" smtClean="0">
                <a:solidFill>
                  <a:schemeClr val="tx1">
                    <a:lumMod val="50000"/>
                  </a:schemeClr>
                </a:solidFill>
                <a:ea typeface="Segoe UI Symbol" pitchFamily="34" charset="0"/>
              </a:rPr>
              <a:t> сметных строк</a:t>
            </a:r>
            <a:endParaRPr lang="en-US" sz="1600" b="1" dirty="0" smtClean="0">
              <a:solidFill>
                <a:schemeClr val="tx1">
                  <a:lumMod val="50000"/>
                </a:schemeClr>
              </a:solidFill>
              <a:ea typeface="Segoe UI Symbol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0" y="3126606"/>
            <a:ext cx="92456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20000" indent="-342900">
              <a:buFont typeface="Wingdings" pitchFamily="2" charset="2"/>
              <a:buChar char="ü"/>
            </a:pPr>
            <a:r>
              <a:rPr lang="ru-RU" sz="1600" b="1" dirty="0" smtClean="0">
                <a:solidFill>
                  <a:schemeClr val="tx1">
                    <a:lumMod val="50000"/>
                  </a:schemeClr>
                </a:solidFill>
                <a:ea typeface="Segoe UI Symbol" pitchFamily="34" charset="0"/>
              </a:rPr>
              <a:t>Округление объемной части сметных строк</a:t>
            </a:r>
            <a:endParaRPr lang="en-US" sz="1600" b="1" dirty="0" smtClean="0">
              <a:solidFill>
                <a:schemeClr val="tx1">
                  <a:lumMod val="50000"/>
                </a:schemeClr>
              </a:solidFill>
              <a:ea typeface="Segoe UI Symbol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0" y="3486646"/>
            <a:ext cx="92456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20000" indent="-342900">
              <a:buFont typeface="Wingdings" pitchFamily="2" charset="2"/>
              <a:buChar char="ü"/>
            </a:pPr>
            <a:r>
              <a:rPr lang="ru-RU" sz="1600" b="1" dirty="0" smtClean="0">
                <a:solidFill>
                  <a:schemeClr val="tx1">
                    <a:lumMod val="50000"/>
                  </a:schemeClr>
                </a:solidFill>
                <a:ea typeface="Segoe UI Symbol" pitchFamily="34" charset="0"/>
              </a:rPr>
              <a:t>Пересчет объемов сметных строк с ед. </a:t>
            </a:r>
            <a:r>
              <a:rPr lang="ru-RU" sz="1600" b="1" dirty="0" err="1" smtClean="0">
                <a:solidFill>
                  <a:schemeClr val="tx1">
                    <a:lumMod val="50000"/>
                  </a:schemeClr>
                </a:solidFill>
                <a:ea typeface="Segoe UI Symbol" pitchFamily="34" charset="0"/>
              </a:rPr>
              <a:t>изм</a:t>
            </a:r>
            <a:r>
              <a:rPr lang="ru-RU" sz="1600" b="1" dirty="0" smtClean="0">
                <a:solidFill>
                  <a:schemeClr val="tx1">
                    <a:lumMod val="50000"/>
                  </a:schemeClr>
                </a:solidFill>
                <a:ea typeface="Segoe UI Symbol" pitchFamily="34" charset="0"/>
              </a:rPr>
              <a:t>. кратной 10</a:t>
            </a:r>
            <a:endParaRPr lang="en-US" sz="1600" b="1" dirty="0" smtClean="0">
              <a:solidFill>
                <a:schemeClr val="tx1">
                  <a:lumMod val="50000"/>
                </a:schemeClr>
              </a:solidFill>
              <a:ea typeface="Segoe UI Symbol" pitchFamily="34" charset="0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0" y="4560888"/>
            <a:ext cx="9245600" cy="684212"/>
          </a:xfrm>
          <a:prstGeom prst="rect">
            <a:avLst/>
          </a:prstGeom>
          <a:solidFill>
            <a:schemeClr val="tx1">
              <a:lumMod val="65000"/>
              <a:lumOff val="35000"/>
              <a:alpha val="3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32" name="Прямоугольник 31"/>
          <p:cNvSpPr/>
          <p:nvPr/>
        </p:nvSpPr>
        <p:spPr>
          <a:xfrm>
            <a:off x="2463799" y="4745038"/>
            <a:ext cx="4263249" cy="323850"/>
          </a:xfrm>
          <a:prstGeom prst="rect">
            <a:avLst/>
          </a:prstGeom>
          <a:solidFill>
            <a:schemeClr val="tx1">
              <a:lumMod val="65000"/>
              <a:lumOff val="35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" dirty="0">
                <a:solidFill>
                  <a:schemeClr val="bg1">
                    <a:lumMod val="95000"/>
                  </a:schemeClr>
                </a:solidFill>
                <a:latin typeface="Arial" pitchFamily="34" charset="0"/>
                <a:cs typeface="Arial" pitchFamily="34" charset="0"/>
              </a:rPr>
              <a:t>Группа компаний «СтройСофт».  Профессионалам </a:t>
            </a:r>
            <a:r>
              <a:rPr lang="ru-RU" sz="800" dirty="0">
                <a:latin typeface="Arial" pitchFamily="34" charset="0"/>
                <a:cs typeface="Arial" pitchFamily="34" charset="0"/>
              </a:rPr>
              <a:t>—</a:t>
            </a:r>
            <a:r>
              <a:rPr lang="ru-RU" sz="800" dirty="0">
                <a:solidFill>
                  <a:schemeClr val="bg1">
                    <a:lumMod val="95000"/>
                  </a:schemeClr>
                </a:solidFill>
                <a:latin typeface="Arial" pitchFamily="34" charset="0"/>
                <a:cs typeface="Arial" pitchFamily="34" charset="0"/>
              </a:rPr>
              <a:t> профессиональные решения</a:t>
            </a:r>
            <a:endParaRPr lang="ru-RU" sz="800" b="1" dirty="0">
              <a:solidFill>
                <a:srgbClr val="FFFFFF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050" name="Picture 2" descr="C:\Users\Sveta\Desktop\Для презентации на семинар\10-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1" y="0"/>
            <a:ext cx="9228185" cy="5245100"/>
          </a:xfrm>
          <a:prstGeom prst="rect">
            <a:avLst/>
          </a:prstGeom>
          <a:noFill/>
        </p:spPr>
      </p:pic>
      <p:pic>
        <p:nvPicPr>
          <p:cNvPr id="2051" name="Picture 3" descr="C:\Users\Sveta\Desktop\Для презентации на семинар\10-2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0"/>
            <a:ext cx="9245600" cy="5245100"/>
          </a:xfrm>
          <a:prstGeom prst="rect">
            <a:avLst/>
          </a:prstGeom>
          <a:noFill/>
        </p:spPr>
      </p:pic>
      <p:pic>
        <p:nvPicPr>
          <p:cNvPr id="2052" name="Picture 4" descr="C:\Users\Sveta\Desktop\Для презентации на семинар\10-3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0"/>
            <a:ext cx="9245600" cy="5245100"/>
          </a:xfrm>
          <a:prstGeom prst="rect">
            <a:avLst/>
          </a:prstGeom>
          <a:noFill/>
        </p:spPr>
      </p:pic>
      <p:pic>
        <p:nvPicPr>
          <p:cNvPr id="2054" name="Picture 6" descr="C:\Users\Sveta\Desktop\Для презентации на семинар\10-4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0" y="0"/>
            <a:ext cx="9245600" cy="5245100"/>
          </a:xfrm>
          <a:prstGeom prst="rect">
            <a:avLst/>
          </a:prstGeom>
          <a:noFill/>
        </p:spPr>
      </p:pic>
      <p:pic>
        <p:nvPicPr>
          <p:cNvPr id="2055" name="Picture 7" descr="C:\Users\Sveta\Desktop\Для презентации на семинар\10-5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0" y="0"/>
            <a:ext cx="9447336" cy="6006926"/>
          </a:xfrm>
          <a:prstGeom prst="rect">
            <a:avLst/>
          </a:prstGeom>
          <a:noFill/>
        </p:spPr>
      </p:pic>
      <p:pic>
        <p:nvPicPr>
          <p:cNvPr id="2056" name="Picture 8" descr="C:\Users\Sveta\Desktop\Для презентации на семинар\10-6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0" y="0"/>
            <a:ext cx="9447336" cy="600692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861047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0" dur="500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8" dur="500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6" dur="500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500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 animBg="1"/>
      <p:bldP spid="25" grpId="0"/>
      <p:bldP spid="12" grpId="0"/>
      <p:bldP spid="15" grpId="0"/>
      <p:bldP spid="27" grpId="0"/>
      <p:bldP spid="28" grpId="0"/>
      <p:bldP spid="2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minimalistic-gray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245600" cy="5245098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0" y="6174024"/>
            <a:ext cx="9144000" cy="684000"/>
          </a:xfrm>
          <a:prstGeom prst="rect">
            <a:avLst/>
          </a:prstGeom>
          <a:solidFill>
            <a:schemeClr val="tx1">
              <a:lumMod val="65000"/>
              <a:lumOff val="35000"/>
              <a:alpha val="3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0" y="0"/>
            <a:ext cx="950391" cy="822349"/>
          </a:xfrm>
          <a:prstGeom prst="rect">
            <a:avLst/>
          </a:prstGeom>
          <a:solidFill>
            <a:srgbClr val="F725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ea typeface="Segoe UI" pitchFamily="34" charset="0"/>
                <a:cs typeface="Segoe UI" pitchFamily="34" charset="0"/>
              </a:rPr>
              <a:t>11</a:t>
            </a:r>
            <a:endParaRPr lang="ru-RU" sz="2400" dirty="0">
              <a:ea typeface="Segoe UI" pitchFamily="34" charset="0"/>
              <a:cs typeface="Segoe UI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950392" y="174278"/>
            <a:ext cx="82952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chemeClr val="tx1">
                    <a:lumMod val="50000"/>
                  </a:schemeClr>
                </a:solidFill>
                <a:latin typeface="Franklin Gothic Heavy" pitchFamily="34" charset="0"/>
              </a:rPr>
              <a:t>Автоматизация режимов работы</a:t>
            </a:r>
          </a:p>
        </p:txBody>
      </p:sp>
      <p:sp>
        <p:nvSpPr>
          <p:cNvPr id="16" name="Заголовок 1"/>
          <p:cNvSpPr txBox="1">
            <a:spLocks/>
          </p:cNvSpPr>
          <p:nvPr/>
        </p:nvSpPr>
        <p:spPr>
          <a:xfrm>
            <a:off x="2894608" y="1470422"/>
            <a:ext cx="4320480" cy="360039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144000" tIns="144000" rIns="144000" bIns="144000" rtlCol="0" anchor="ctr" anchorCtr="0">
            <a:noAutofit/>
          </a:bodyPr>
          <a:lstStyle>
            <a:lvl1pPr algn="l" defTabSz="69339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200" kern="1200">
                <a:solidFill>
                  <a:srgbClr val="DE9A1B"/>
                </a:solidFill>
                <a:latin typeface="Gotham Pro" panose="02000503040000020004" pitchFamily="50" charset="0"/>
                <a:ea typeface="+mj-ea"/>
                <a:cs typeface="Gotham Pro" panose="02000503040000020004" pitchFamily="50" charset="0"/>
              </a:defRPr>
            </a:lvl1pPr>
          </a:lstStyle>
          <a:p>
            <a:pPr algn="ctr"/>
            <a:r>
              <a:rPr lang="ru-RU" sz="1600" dirty="0" smtClean="0">
                <a:solidFill>
                  <a:schemeClr val="tx1">
                    <a:lumMod val="50000"/>
                  </a:schemeClr>
                </a:solidFill>
                <a:latin typeface="Franklin Gothic Demi" panose="020B0703020102020204" pitchFamily="34" charset="0"/>
              </a:rPr>
              <a:t>ВЕРСИЯ 9.2</a:t>
            </a:r>
            <a:endParaRPr lang="ru-RU" sz="1600" dirty="0">
              <a:solidFill>
                <a:schemeClr val="tx1">
                  <a:lumMod val="50000"/>
                </a:schemeClr>
              </a:solidFill>
              <a:latin typeface="Franklin Gothic Demi" panose="020B0703020102020204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0" y="2118494"/>
            <a:ext cx="92456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20000" indent="-342900">
              <a:buFont typeface="Wingdings" pitchFamily="2" charset="2"/>
              <a:buChar char="ü"/>
            </a:pPr>
            <a:r>
              <a:rPr lang="ru-RU" sz="1600" b="1" dirty="0" smtClean="0">
                <a:solidFill>
                  <a:schemeClr val="tx1">
                    <a:lumMod val="50000"/>
                  </a:schemeClr>
                </a:solidFill>
                <a:ea typeface="Segoe UI Symbol" pitchFamily="34" charset="0"/>
              </a:rPr>
              <a:t>Сквозная </a:t>
            </a:r>
            <a:r>
              <a:rPr lang="ru-RU" sz="1600" b="1" dirty="0" err="1" smtClean="0">
                <a:solidFill>
                  <a:schemeClr val="tx1">
                    <a:lumMod val="50000"/>
                  </a:schemeClr>
                </a:solidFill>
                <a:ea typeface="Segoe UI Symbol" pitchFamily="34" charset="0"/>
              </a:rPr>
              <a:t>перенумерация</a:t>
            </a:r>
            <a:r>
              <a:rPr lang="ru-RU" sz="1600" b="1" dirty="0" smtClean="0">
                <a:solidFill>
                  <a:schemeClr val="tx1">
                    <a:lumMod val="50000"/>
                  </a:schemeClr>
                </a:solidFill>
                <a:ea typeface="Segoe UI Symbol" pitchFamily="34" charset="0"/>
              </a:rPr>
              <a:t> для подчиненных строк</a:t>
            </a:r>
            <a:endParaRPr lang="en-US" sz="1600" b="1" dirty="0" smtClean="0">
              <a:solidFill>
                <a:schemeClr val="tx1">
                  <a:lumMod val="50000"/>
                </a:schemeClr>
              </a:solidFill>
              <a:ea typeface="Segoe UI Symbol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0" y="2694558"/>
            <a:ext cx="92456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20000" indent="-342900">
              <a:buFont typeface="Wingdings" pitchFamily="2" charset="2"/>
              <a:buChar char="ü"/>
            </a:pPr>
            <a:r>
              <a:rPr lang="ru-RU" sz="1600" b="1" dirty="0" smtClean="0">
                <a:solidFill>
                  <a:schemeClr val="tx1">
                    <a:lumMod val="50000"/>
                  </a:schemeClr>
                </a:solidFill>
                <a:ea typeface="Segoe UI Symbol" pitchFamily="34" charset="0"/>
              </a:rPr>
              <a:t>Задание имени файла в зависимости от переключателя «Вид»</a:t>
            </a:r>
            <a:endParaRPr lang="en-US" sz="1600" b="1" dirty="0" smtClean="0">
              <a:solidFill>
                <a:schemeClr val="tx1">
                  <a:lumMod val="50000"/>
                </a:schemeClr>
              </a:solidFill>
              <a:ea typeface="Segoe UI Symbol" pitchFamily="34" charset="0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0" y="4560888"/>
            <a:ext cx="9245600" cy="684212"/>
          </a:xfrm>
          <a:prstGeom prst="rect">
            <a:avLst/>
          </a:prstGeom>
          <a:solidFill>
            <a:schemeClr val="tx1">
              <a:lumMod val="65000"/>
              <a:lumOff val="35000"/>
              <a:alpha val="3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32" name="Прямоугольник 31"/>
          <p:cNvSpPr/>
          <p:nvPr/>
        </p:nvSpPr>
        <p:spPr>
          <a:xfrm>
            <a:off x="2463799" y="4745038"/>
            <a:ext cx="4263249" cy="323850"/>
          </a:xfrm>
          <a:prstGeom prst="rect">
            <a:avLst/>
          </a:prstGeom>
          <a:solidFill>
            <a:schemeClr val="tx1">
              <a:lumMod val="65000"/>
              <a:lumOff val="35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" dirty="0">
                <a:solidFill>
                  <a:schemeClr val="bg1">
                    <a:lumMod val="95000"/>
                  </a:schemeClr>
                </a:solidFill>
                <a:latin typeface="Arial" pitchFamily="34" charset="0"/>
                <a:cs typeface="Arial" pitchFamily="34" charset="0"/>
              </a:rPr>
              <a:t>Группа компаний «СтройСофт».  Профессионалам </a:t>
            </a:r>
            <a:r>
              <a:rPr lang="ru-RU" sz="800" dirty="0">
                <a:latin typeface="Arial" pitchFamily="34" charset="0"/>
                <a:cs typeface="Arial" pitchFamily="34" charset="0"/>
              </a:rPr>
              <a:t>—</a:t>
            </a:r>
            <a:r>
              <a:rPr lang="ru-RU" sz="800" dirty="0">
                <a:solidFill>
                  <a:schemeClr val="bg1">
                    <a:lumMod val="95000"/>
                  </a:schemeClr>
                </a:solidFill>
                <a:latin typeface="Arial" pitchFamily="34" charset="0"/>
                <a:cs typeface="Arial" pitchFamily="34" charset="0"/>
              </a:rPr>
              <a:t> профессиональные решения</a:t>
            </a:r>
            <a:endParaRPr lang="ru-RU" sz="800" b="1" dirty="0">
              <a:solidFill>
                <a:srgbClr val="FFFFFF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074" name="Picture 2" descr="C:\Users\Sveta\Desktop\Для презентации на семинар\11-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1"/>
            <a:ext cx="9245600" cy="5245100"/>
          </a:xfrm>
          <a:prstGeom prst="rect">
            <a:avLst/>
          </a:prstGeom>
          <a:noFill/>
        </p:spPr>
      </p:pic>
      <p:pic>
        <p:nvPicPr>
          <p:cNvPr id="3075" name="Picture 3" descr="C:\Users\Sveta\Desktop\Для презентации на семинар\11-2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5400" y="0"/>
            <a:ext cx="9220200" cy="52451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861047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 animBg="1"/>
      <p:bldP spid="25" grpId="0"/>
      <p:bldP spid="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minimalistic-gray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245600" cy="5245098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0" y="6174024"/>
            <a:ext cx="9144000" cy="684000"/>
          </a:xfrm>
          <a:prstGeom prst="rect">
            <a:avLst/>
          </a:prstGeom>
          <a:solidFill>
            <a:schemeClr val="tx1">
              <a:lumMod val="65000"/>
              <a:lumOff val="35000"/>
              <a:alpha val="3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0" y="0"/>
            <a:ext cx="950391" cy="822349"/>
          </a:xfrm>
          <a:prstGeom prst="rect">
            <a:avLst/>
          </a:prstGeom>
          <a:solidFill>
            <a:srgbClr val="F725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ea typeface="Segoe UI" pitchFamily="34" charset="0"/>
                <a:cs typeface="Segoe UI" pitchFamily="34" charset="0"/>
              </a:rPr>
              <a:t>12</a:t>
            </a:r>
            <a:endParaRPr lang="ru-RU" sz="2400" dirty="0">
              <a:ea typeface="Segoe UI" pitchFamily="34" charset="0"/>
              <a:cs typeface="Segoe UI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950392" y="174278"/>
            <a:ext cx="82952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chemeClr val="tx1">
                    <a:lumMod val="50000"/>
                  </a:schemeClr>
                </a:solidFill>
                <a:latin typeface="Franklin Gothic Heavy" pitchFamily="34" charset="0"/>
              </a:rPr>
              <a:t>Еще больше улучшений для конечного пользователя</a:t>
            </a:r>
          </a:p>
        </p:txBody>
      </p:sp>
      <p:sp>
        <p:nvSpPr>
          <p:cNvPr id="16" name="Заголовок 1"/>
          <p:cNvSpPr txBox="1">
            <a:spLocks/>
          </p:cNvSpPr>
          <p:nvPr/>
        </p:nvSpPr>
        <p:spPr>
          <a:xfrm>
            <a:off x="2894608" y="1038374"/>
            <a:ext cx="4320480" cy="360039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144000" tIns="144000" rIns="144000" bIns="144000" rtlCol="0" anchor="ctr" anchorCtr="0">
            <a:noAutofit/>
          </a:bodyPr>
          <a:lstStyle>
            <a:lvl1pPr algn="l" defTabSz="69339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200" kern="1200">
                <a:solidFill>
                  <a:srgbClr val="DE9A1B"/>
                </a:solidFill>
                <a:latin typeface="Gotham Pro" panose="02000503040000020004" pitchFamily="50" charset="0"/>
                <a:ea typeface="+mj-ea"/>
                <a:cs typeface="Gotham Pro" panose="02000503040000020004" pitchFamily="50" charset="0"/>
              </a:defRPr>
            </a:lvl1pPr>
          </a:lstStyle>
          <a:p>
            <a:pPr algn="ctr"/>
            <a:r>
              <a:rPr lang="ru-RU" sz="1600" dirty="0" smtClean="0">
                <a:solidFill>
                  <a:schemeClr val="tx1">
                    <a:lumMod val="50000"/>
                  </a:schemeClr>
                </a:solidFill>
                <a:latin typeface="Franklin Gothic Demi" panose="020B0703020102020204" pitchFamily="34" charset="0"/>
              </a:rPr>
              <a:t>ВЕРСИЯ 9.0 и 9.1</a:t>
            </a:r>
            <a:endParaRPr lang="ru-RU" sz="1600" dirty="0">
              <a:solidFill>
                <a:schemeClr val="tx1">
                  <a:lumMod val="50000"/>
                </a:schemeClr>
              </a:solidFill>
              <a:latin typeface="Franklin Gothic Demi" panose="020B0703020102020204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0" y="1686446"/>
            <a:ext cx="92456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20000" indent="-342900">
              <a:buFont typeface="Wingdings" pitchFamily="2" charset="2"/>
              <a:buChar char="ü"/>
            </a:pPr>
            <a:r>
              <a:rPr lang="ru-RU" sz="1600" b="1" dirty="0" smtClean="0">
                <a:solidFill>
                  <a:schemeClr val="tx1">
                    <a:lumMod val="50000"/>
                  </a:schemeClr>
                </a:solidFill>
                <a:ea typeface="Segoe UI Symbol" pitchFamily="34" charset="0"/>
              </a:rPr>
              <a:t>Перегруппировка сметных строк при удалении раздела/подраздела</a:t>
            </a:r>
            <a:endParaRPr lang="en-US" sz="1600" b="1" dirty="0" smtClean="0">
              <a:solidFill>
                <a:schemeClr val="tx1">
                  <a:lumMod val="50000"/>
                </a:schemeClr>
              </a:solidFill>
              <a:ea typeface="Segoe UI Symbol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0" y="2046486"/>
            <a:ext cx="92456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20000" indent="-342900">
              <a:buFont typeface="Wingdings" pitchFamily="2" charset="2"/>
              <a:buChar char="ü"/>
            </a:pPr>
            <a:r>
              <a:rPr lang="ru-RU" sz="1600" b="1" dirty="0" smtClean="0">
                <a:solidFill>
                  <a:schemeClr val="tx1">
                    <a:lumMod val="50000"/>
                  </a:schemeClr>
                </a:solidFill>
                <a:ea typeface="Segoe UI Symbol" pitchFamily="34" charset="0"/>
              </a:rPr>
              <a:t>Распространение поправочных коэффициентов на одну или на группу строк</a:t>
            </a:r>
            <a:endParaRPr lang="en-US" sz="1600" b="1" dirty="0" smtClean="0">
              <a:solidFill>
                <a:schemeClr val="tx1">
                  <a:lumMod val="50000"/>
                </a:schemeClr>
              </a:solidFill>
              <a:ea typeface="Segoe UI Symbol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0" y="2406526"/>
            <a:ext cx="92456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20000" indent="-342900">
              <a:buFont typeface="Wingdings" pitchFamily="2" charset="2"/>
              <a:buChar char="ü"/>
            </a:pPr>
            <a:r>
              <a:rPr lang="ru-RU" sz="1600" b="1" dirty="0" smtClean="0">
                <a:solidFill>
                  <a:schemeClr val="tx1">
                    <a:lumMod val="50000"/>
                  </a:schemeClr>
                </a:solidFill>
                <a:ea typeface="Segoe UI Symbol" pitchFamily="34" charset="0"/>
              </a:rPr>
              <a:t>Подбор поправок по значению, в момент их применения в ЛС, акте </a:t>
            </a:r>
            <a:endParaRPr lang="en-US" sz="1600" b="1" dirty="0" smtClean="0">
              <a:solidFill>
                <a:schemeClr val="tx1">
                  <a:lumMod val="50000"/>
                </a:schemeClr>
              </a:solidFill>
              <a:ea typeface="Segoe UI Symbol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0" y="2766566"/>
            <a:ext cx="9245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20000" indent="-342900">
              <a:buFont typeface="Wingdings" pitchFamily="2" charset="2"/>
              <a:buChar char="ü"/>
            </a:pPr>
            <a:r>
              <a:rPr lang="ru-RU" sz="1600" b="1" dirty="0" smtClean="0">
                <a:solidFill>
                  <a:schemeClr val="tx1">
                    <a:lumMod val="50000"/>
                  </a:schemeClr>
                </a:solidFill>
                <a:ea typeface="Segoe UI Symbol" pitchFamily="34" charset="0"/>
              </a:rPr>
              <a:t>Фильтрация нормативов по ед. </a:t>
            </a:r>
            <a:r>
              <a:rPr lang="ru-RU" sz="1600" b="1" dirty="0" err="1" smtClean="0">
                <a:solidFill>
                  <a:schemeClr val="tx1">
                    <a:lumMod val="50000"/>
                  </a:schemeClr>
                </a:solidFill>
                <a:ea typeface="Segoe UI Symbol" pitchFamily="34" charset="0"/>
              </a:rPr>
              <a:t>изм</a:t>
            </a:r>
            <a:r>
              <a:rPr lang="ru-RU" sz="1600" b="1" dirty="0" smtClean="0">
                <a:solidFill>
                  <a:schemeClr val="tx1">
                    <a:lumMod val="50000"/>
                  </a:schemeClr>
                </a:solidFill>
                <a:ea typeface="Segoe UI Symbol" pitchFamily="34" charset="0"/>
              </a:rPr>
              <a:t>. и по наименованию, в сборниках и окне поиска</a:t>
            </a:r>
            <a:endParaRPr lang="en-US" sz="1600" b="1" dirty="0" smtClean="0">
              <a:solidFill>
                <a:schemeClr val="tx1">
                  <a:lumMod val="50000"/>
                </a:schemeClr>
              </a:solidFill>
              <a:ea typeface="Segoe UI Symbol" pitchFamily="34" charset="0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0" y="4560888"/>
            <a:ext cx="9245600" cy="684212"/>
          </a:xfrm>
          <a:prstGeom prst="rect">
            <a:avLst/>
          </a:prstGeom>
          <a:solidFill>
            <a:schemeClr val="tx1">
              <a:lumMod val="65000"/>
              <a:lumOff val="35000"/>
              <a:alpha val="3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32" name="Прямоугольник 31"/>
          <p:cNvSpPr/>
          <p:nvPr/>
        </p:nvSpPr>
        <p:spPr>
          <a:xfrm>
            <a:off x="2463799" y="4745038"/>
            <a:ext cx="4263249" cy="323850"/>
          </a:xfrm>
          <a:prstGeom prst="rect">
            <a:avLst/>
          </a:prstGeom>
          <a:solidFill>
            <a:schemeClr val="tx1">
              <a:lumMod val="65000"/>
              <a:lumOff val="35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" dirty="0">
                <a:solidFill>
                  <a:schemeClr val="bg1">
                    <a:lumMod val="95000"/>
                  </a:schemeClr>
                </a:solidFill>
                <a:latin typeface="Arial" pitchFamily="34" charset="0"/>
                <a:cs typeface="Arial" pitchFamily="34" charset="0"/>
              </a:rPr>
              <a:t>Группа компаний «СтройСофт».  Профессионалам </a:t>
            </a:r>
            <a:r>
              <a:rPr lang="ru-RU" sz="800" dirty="0">
                <a:latin typeface="Arial" pitchFamily="34" charset="0"/>
                <a:cs typeface="Arial" pitchFamily="34" charset="0"/>
              </a:rPr>
              <a:t>—</a:t>
            </a:r>
            <a:r>
              <a:rPr lang="ru-RU" sz="800" dirty="0">
                <a:solidFill>
                  <a:schemeClr val="bg1">
                    <a:lumMod val="95000"/>
                  </a:schemeClr>
                </a:solidFill>
                <a:latin typeface="Arial" pitchFamily="34" charset="0"/>
                <a:cs typeface="Arial" pitchFamily="34" charset="0"/>
              </a:rPr>
              <a:t> профессиональные решения</a:t>
            </a:r>
            <a:endParaRPr lang="ru-RU" sz="800" b="1" dirty="0">
              <a:solidFill>
                <a:srgbClr val="FFFFFF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098" name="Picture 2" descr="C:\Users\Sveta\Desktop\Для презентации на семинар\12-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245600" cy="5245100"/>
          </a:xfrm>
          <a:prstGeom prst="rect">
            <a:avLst/>
          </a:prstGeom>
          <a:noFill/>
        </p:spPr>
      </p:pic>
      <p:pic>
        <p:nvPicPr>
          <p:cNvPr id="4100" name="Picture 4" descr="C:\Users\Sveta\Desktop\Для презентации на семинар\12-2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0"/>
            <a:ext cx="9245600" cy="5245100"/>
          </a:xfrm>
          <a:prstGeom prst="rect">
            <a:avLst/>
          </a:prstGeom>
          <a:noFill/>
        </p:spPr>
      </p:pic>
      <p:pic>
        <p:nvPicPr>
          <p:cNvPr id="4101" name="Picture 5" descr="C:\Users\Sveta\Desktop\Для презентации на семинар\12-3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0"/>
            <a:ext cx="9245600" cy="5245100"/>
          </a:xfrm>
          <a:prstGeom prst="rect">
            <a:avLst/>
          </a:prstGeom>
          <a:noFill/>
        </p:spPr>
      </p:pic>
      <p:pic>
        <p:nvPicPr>
          <p:cNvPr id="4102" name="Picture 6" descr="C:\Users\Sveta\Desktop\Для презентации на семинар\12-4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0" y="0"/>
            <a:ext cx="9245600" cy="52451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861047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0" dur="500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 animBg="1"/>
      <p:bldP spid="25" grpId="0"/>
      <p:bldP spid="12" grpId="0"/>
      <p:bldP spid="15" grpId="0"/>
      <p:bldP spid="2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minimalistic-gray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245600" cy="5245098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0" y="6174024"/>
            <a:ext cx="9144000" cy="684000"/>
          </a:xfrm>
          <a:prstGeom prst="rect">
            <a:avLst/>
          </a:prstGeom>
          <a:solidFill>
            <a:schemeClr val="tx1">
              <a:lumMod val="65000"/>
              <a:lumOff val="35000"/>
              <a:alpha val="3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0" y="0"/>
            <a:ext cx="950391" cy="822349"/>
          </a:xfrm>
          <a:prstGeom prst="rect">
            <a:avLst/>
          </a:prstGeom>
          <a:solidFill>
            <a:srgbClr val="F725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ea typeface="Segoe UI" pitchFamily="34" charset="0"/>
                <a:cs typeface="Segoe UI" pitchFamily="34" charset="0"/>
              </a:rPr>
              <a:t>13</a:t>
            </a:r>
            <a:endParaRPr lang="ru-RU" sz="2400" dirty="0">
              <a:ea typeface="Segoe UI" pitchFamily="34" charset="0"/>
              <a:cs typeface="Segoe UI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950392" y="174278"/>
            <a:ext cx="82952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chemeClr val="tx1">
                    <a:lumMod val="50000"/>
                  </a:schemeClr>
                </a:solidFill>
                <a:latin typeface="Franklin Gothic Heavy" pitchFamily="34" charset="0"/>
              </a:rPr>
              <a:t>Еще больше улучшений для конечного пользователя</a:t>
            </a:r>
          </a:p>
        </p:txBody>
      </p:sp>
      <p:sp>
        <p:nvSpPr>
          <p:cNvPr id="16" name="Заголовок 1"/>
          <p:cNvSpPr txBox="1">
            <a:spLocks/>
          </p:cNvSpPr>
          <p:nvPr/>
        </p:nvSpPr>
        <p:spPr>
          <a:xfrm>
            <a:off x="2894608" y="1182390"/>
            <a:ext cx="4320480" cy="360039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144000" tIns="144000" rIns="144000" bIns="144000" rtlCol="0" anchor="ctr" anchorCtr="0">
            <a:noAutofit/>
          </a:bodyPr>
          <a:lstStyle>
            <a:lvl1pPr algn="l" defTabSz="69339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200" kern="1200">
                <a:solidFill>
                  <a:srgbClr val="DE9A1B"/>
                </a:solidFill>
                <a:latin typeface="Gotham Pro" panose="02000503040000020004" pitchFamily="50" charset="0"/>
                <a:ea typeface="+mj-ea"/>
                <a:cs typeface="Gotham Pro" panose="02000503040000020004" pitchFamily="50" charset="0"/>
              </a:defRPr>
            </a:lvl1pPr>
          </a:lstStyle>
          <a:p>
            <a:pPr algn="ctr"/>
            <a:r>
              <a:rPr lang="ru-RU" sz="1600" dirty="0" smtClean="0">
                <a:solidFill>
                  <a:schemeClr val="tx1">
                    <a:lumMod val="50000"/>
                  </a:schemeClr>
                </a:solidFill>
                <a:latin typeface="Franklin Gothic Demi" panose="020B0703020102020204" pitchFamily="34" charset="0"/>
              </a:rPr>
              <a:t>ВЕРСИЯ 9.2</a:t>
            </a:r>
            <a:endParaRPr lang="ru-RU" sz="1600" dirty="0">
              <a:solidFill>
                <a:schemeClr val="tx1">
                  <a:lumMod val="50000"/>
                </a:schemeClr>
              </a:solidFill>
              <a:latin typeface="Franklin Gothic Demi" panose="020B0703020102020204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0" y="1902470"/>
            <a:ext cx="92456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20000" indent="-342900">
              <a:buFont typeface="Wingdings" pitchFamily="2" charset="2"/>
              <a:buChar char="ü"/>
            </a:pPr>
            <a:r>
              <a:rPr lang="ru-RU" sz="1600" b="1" dirty="0" smtClean="0">
                <a:solidFill>
                  <a:schemeClr val="tx1">
                    <a:lumMod val="50000"/>
                  </a:schemeClr>
                </a:solidFill>
                <a:ea typeface="Segoe UI Symbol" pitchFamily="34" charset="0"/>
              </a:rPr>
              <a:t>Сохранение в буфере обмена данных, содержащихся в строках-комментариях</a:t>
            </a:r>
            <a:endParaRPr lang="en-US" sz="1600" b="1" dirty="0" smtClean="0">
              <a:solidFill>
                <a:schemeClr val="tx1">
                  <a:lumMod val="50000"/>
                </a:schemeClr>
              </a:solidFill>
              <a:ea typeface="Segoe UI Symbol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0" y="2334518"/>
            <a:ext cx="9245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20000" indent="-342900">
              <a:buFont typeface="Wingdings" pitchFamily="2" charset="2"/>
              <a:buChar char="ü"/>
            </a:pPr>
            <a:r>
              <a:rPr lang="ru-RU" sz="1600" b="1" dirty="0" smtClean="0">
                <a:solidFill>
                  <a:schemeClr val="tx1">
                    <a:lumMod val="50000"/>
                  </a:schemeClr>
                </a:solidFill>
                <a:ea typeface="Segoe UI Symbol" pitchFamily="34" charset="0"/>
              </a:rPr>
              <a:t>Увеличено количество вносимых символов в поле «Обоснование» сметной таблицы </a:t>
            </a:r>
            <a:endParaRPr lang="en-US" sz="1600" b="1" dirty="0" smtClean="0">
              <a:solidFill>
                <a:schemeClr val="tx1">
                  <a:lumMod val="50000"/>
                </a:schemeClr>
              </a:solidFill>
              <a:ea typeface="Segoe UI Symbol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0" y="2982590"/>
            <a:ext cx="9245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20000" indent="-342900">
              <a:buFont typeface="Wingdings" pitchFamily="2" charset="2"/>
              <a:buChar char="ü"/>
            </a:pPr>
            <a:r>
              <a:rPr lang="ru-RU" sz="1600" b="1" dirty="0" smtClean="0">
                <a:solidFill>
                  <a:schemeClr val="tx1">
                    <a:lumMod val="50000"/>
                  </a:schemeClr>
                </a:solidFill>
                <a:ea typeface="Segoe UI Symbol" pitchFamily="34" charset="0"/>
              </a:rPr>
              <a:t>Увеличен диапазон вносимых символов в дереве объектов (папка, объект, локальная смета, раздел, подраздел)</a:t>
            </a:r>
            <a:endParaRPr lang="en-US" sz="1600" b="1" dirty="0" smtClean="0">
              <a:solidFill>
                <a:schemeClr val="tx1">
                  <a:lumMod val="50000"/>
                </a:schemeClr>
              </a:solidFill>
              <a:ea typeface="Segoe UI Symbol" pitchFamily="34" charset="0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0" y="4560888"/>
            <a:ext cx="9245600" cy="684212"/>
          </a:xfrm>
          <a:prstGeom prst="rect">
            <a:avLst/>
          </a:prstGeom>
          <a:solidFill>
            <a:schemeClr val="tx1">
              <a:lumMod val="65000"/>
              <a:lumOff val="35000"/>
              <a:alpha val="3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32" name="Прямоугольник 31"/>
          <p:cNvSpPr/>
          <p:nvPr/>
        </p:nvSpPr>
        <p:spPr>
          <a:xfrm>
            <a:off x="2463799" y="4745038"/>
            <a:ext cx="4263249" cy="323850"/>
          </a:xfrm>
          <a:prstGeom prst="rect">
            <a:avLst/>
          </a:prstGeom>
          <a:solidFill>
            <a:schemeClr val="tx1">
              <a:lumMod val="65000"/>
              <a:lumOff val="35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" dirty="0">
                <a:solidFill>
                  <a:schemeClr val="bg1">
                    <a:lumMod val="95000"/>
                  </a:schemeClr>
                </a:solidFill>
                <a:latin typeface="Arial" pitchFamily="34" charset="0"/>
                <a:cs typeface="Arial" pitchFamily="34" charset="0"/>
              </a:rPr>
              <a:t>Группа компаний «СтройСофт».  Профессионалам </a:t>
            </a:r>
            <a:r>
              <a:rPr lang="ru-RU" sz="800" dirty="0">
                <a:latin typeface="Arial" pitchFamily="34" charset="0"/>
                <a:cs typeface="Arial" pitchFamily="34" charset="0"/>
              </a:rPr>
              <a:t>—</a:t>
            </a:r>
            <a:r>
              <a:rPr lang="ru-RU" sz="800" dirty="0">
                <a:solidFill>
                  <a:schemeClr val="bg1">
                    <a:lumMod val="95000"/>
                  </a:schemeClr>
                </a:solidFill>
                <a:latin typeface="Arial" pitchFamily="34" charset="0"/>
                <a:cs typeface="Arial" pitchFamily="34" charset="0"/>
              </a:rPr>
              <a:t> профессиональные решения</a:t>
            </a:r>
            <a:endParaRPr lang="ru-RU" sz="800" b="1" dirty="0">
              <a:solidFill>
                <a:srgbClr val="FFFFFF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5122" name="Picture 2" descr="C:\Users\Sveta\Desktop\Для презентации на семинар\13-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245600" cy="52451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861047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 animBg="1"/>
      <p:bldP spid="25" grpId="0"/>
      <p:bldP spid="12" grpId="0"/>
      <p:bldP spid="1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minimalistic-gray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245600" cy="5245098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0" y="6174024"/>
            <a:ext cx="9144000" cy="684000"/>
          </a:xfrm>
          <a:prstGeom prst="rect">
            <a:avLst/>
          </a:prstGeom>
          <a:solidFill>
            <a:schemeClr val="tx1">
              <a:lumMod val="65000"/>
              <a:lumOff val="35000"/>
              <a:alpha val="3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0" y="0"/>
            <a:ext cx="950391" cy="822349"/>
          </a:xfrm>
          <a:prstGeom prst="rect">
            <a:avLst/>
          </a:prstGeom>
          <a:solidFill>
            <a:srgbClr val="F725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ea typeface="Segoe UI" pitchFamily="34" charset="0"/>
                <a:cs typeface="Segoe UI" pitchFamily="34" charset="0"/>
              </a:rPr>
              <a:t>14</a:t>
            </a:r>
            <a:endParaRPr lang="ru-RU" sz="2400" dirty="0">
              <a:ea typeface="Segoe UI" pitchFamily="34" charset="0"/>
              <a:cs typeface="Segoe UI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950392" y="174278"/>
            <a:ext cx="82952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chemeClr val="tx1">
                    <a:lumMod val="50000"/>
                  </a:schemeClr>
                </a:solidFill>
                <a:latin typeface="Franklin Gothic Heavy" pitchFamily="34" charset="0"/>
              </a:rPr>
              <a:t>Дополнительные возможности администрирования</a:t>
            </a:r>
          </a:p>
        </p:txBody>
      </p:sp>
      <p:sp>
        <p:nvSpPr>
          <p:cNvPr id="16" name="Заголовок 1"/>
          <p:cNvSpPr txBox="1">
            <a:spLocks/>
          </p:cNvSpPr>
          <p:nvPr/>
        </p:nvSpPr>
        <p:spPr>
          <a:xfrm>
            <a:off x="2894608" y="1038374"/>
            <a:ext cx="4320480" cy="360039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144000" tIns="144000" rIns="144000" bIns="144000" rtlCol="0" anchor="ctr" anchorCtr="0">
            <a:noAutofit/>
          </a:bodyPr>
          <a:lstStyle>
            <a:lvl1pPr algn="l" defTabSz="69339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200" kern="1200">
                <a:solidFill>
                  <a:srgbClr val="DE9A1B"/>
                </a:solidFill>
                <a:latin typeface="Gotham Pro" panose="02000503040000020004" pitchFamily="50" charset="0"/>
                <a:ea typeface="+mj-ea"/>
                <a:cs typeface="Gotham Pro" panose="02000503040000020004" pitchFamily="50" charset="0"/>
              </a:defRPr>
            </a:lvl1pPr>
          </a:lstStyle>
          <a:p>
            <a:pPr algn="ctr"/>
            <a:r>
              <a:rPr lang="ru-RU" sz="1600" dirty="0" smtClean="0">
                <a:solidFill>
                  <a:schemeClr val="tx1">
                    <a:lumMod val="50000"/>
                  </a:schemeClr>
                </a:solidFill>
                <a:latin typeface="Franklin Gothic Demi" panose="020B0703020102020204" pitchFamily="34" charset="0"/>
              </a:rPr>
              <a:t>ВЕРСИЯ 9.0 и 9.1</a:t>
            </a:r>
            <a:endParaRPr lang="ru-RU" sz="1600" dirty="0">
              <a:solidFill>
                <a:schemeClr val="tx1">
                  <a:lumMod val="50000"/>
                </a:schemeClr>
              </a:solidFill>
              <a:latin typeface="Franklin Gothic Demi" panose="020B0703020102020204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0" y="2694558"/>
            <a:ext cx="92456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20000" indent="-342900">
              <a:buFont typeface="Wingdings" pitchFamily="2" charset="2"/>
              <a:buChar char="ü"/>
            </a:pPr>
            <a:r>
              <a:rPr lang="ru-RU" sz="1600" b="1" dirty="0" smtClean="0">
                <a:solidFill>
                  <a:schemeClr val="tx1">
                    <a:lumMod val="50000"/>
                  </a:schemeClr>
                </a:solidFill>
                <a:ea typeface="Segoe UI Symbol" pitchFamily="34" charset="0"/>
              </a:rPr>
              <a:t>Возможность корректировки шаблона лимитированных затрат в справочнике</a:t>
            </a:r>
            <a:endParaRPr lang="en-US" sz="1600" b="1" dirty="0" smtClean="0">
              <a:solidFill>
                <a:schemeClr val="tx1">
                  <a:lumMod val="50000"/>
                </a:schemeClr>
              </a:solidFill>
              <a:ea typeface="Segoe UI Symbol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0" y="3054598"/>
            <a:ext cx="92456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20000" indent="-342900">
              <a:buFont typeface="Wingdings" pitchFamily="2" charset="2"/>
              <a:buChar char="ü"/>
            </a:pPr>
            <a:r>
              <a:rPr lang="ru-RU" sz="1600" b="1" dirty="0" smtClean="0">
                <a:solidFill>
                  <a:schemeClr val="tx1">
                    <a:lumMod val="50000"/>
                  </a:schemeClr>
                </a:solidFill>
                <a:ea typeface="Segoe UI Symbol" pitchFamily="34" charset="0"/>
              </a:rPr>
              <a:t>Настройка прав доступа к справочнику шаблонов лимитированных затрат</a:t>
            </a:r>
            <a:endParaRPr lang="en-US" sz="1600" b="1" dirty="0" smtClean="0">
              <a:solidFill>
                <a:schemeClr val="tx1">
                  <a:lumMod val="50000"/>
                </a:schemeClr>
              </a:solidFill>
              <a:ea typeface="Segoe UI Symbol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0" y="3414638"/>
            <a:ext cx="9245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20000" indent="-342900">
              <a:buFont typeface="Wingdings" pitchFamily="2" charset="2"/>
              <a:buChar char="ü"/>
            </a:pPr>
            <a:r>
              <a:rPr lang="ru-RU" sz="1600" b="1" dirty="0" smtClean="0">
                <a:solidFill>
                  <a:schemeClr val="tx1">
                    <a:lumMod val="50000"/>
                  </a:schemeClr>
                </a:solidFill>
                <a:ea typeface="Segoe UI Symbol" pitchFamily="34" charset="0"/>
              </a:rPr>
              <a:t>Настройка прав доступа над изменением расчетных параметров папки, объекта, локальной сметы</a:t>
            </a:r>
            <a:endParaRPr lang="en-US" sz="1600" b="1" dirty="0" smtClean="0">
              <a:solidFill>
                <a:schemeClr val="tx1">
                  <a:lumMod val="50000"/>
                </a:schemeClr>
              </a:solidFill>
              <a:ea typeface="Segoe UI Symbol" pitchFamily="34" charset="0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0" y="4560888"/>
            <a:ext cx="9245600" cy="684212"/>
          </a:xfrm>
          <a:prstGeom prst="rect">
            <a:avLst/>
          </a:prstGeom>
          <a:solidFill>
            <a:schemeClr val="tx1">
              <a:lumMod val="65000"/>
              <a:lumOff val="35000"/>
              <a:alpha val="3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32" name="Прямоугольник 31"/>
          <p:cNvSpPr/>
          <p:nvPr/>
        </p:nvSpPr>
        <p:spPr>
          <a:xfrm>
            <a:off x="2463799" y="4745038"/>
            <a:ext cx="4263249" cy="323850"/>
          </a:xfrm>
          <a:prstGeom prst="rect">
            <a:avLst/>
          </a:prstGeom>
          <a:solidFill>
            <a:schemeClr val="tx1">
              <a:lumMod val="65000"/>
              <a:lumOff val="35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" dirty="0">
                <a:solidFill>
                  <a:schemeClr val="bg1">
                    <a:lumMod val="95000"/>
                  </a:schemeClr>
                </a:solidFill>
                <a:latin typeface="Arial" pitchFamily="34" charset="0"/>
                <a:cs typeface="Arial" pitchFamily="34" charset="0"/>
              </a:rPr>
              <a:t>Группа компаний «СтройСофт».  Профессионалам </a:t>
            </a:r>
            <a:r>
              <a:rPr lang="ru-RU" sz="800" dirty="0">
                <a:latin typeface="Arial" pitchFamily="34" charset="0"/>
                <a:cs typeface="Arial" pitchFamily="34" charset="0"/>
              </a:rPr>
              <a:t>—</a:t>
            </a:r>
            <a:r>
              <a:rPr lang="ru-RU" sz="800" dirty="0">
                <a:solidFill>
                  <a:schemeClr val="bg1">
                    <a:lumMod val="95000"/>
                  </a:schemeClr>
                </a:solidFill>
                <a:latin typeface="Arial" pitchFamily="34" charset="0"/>
                <a:cs typeface="Arial" pitchFamily="34" charset="0"/>
              </a:rPr>
              <a:t> профессиональные решения</a:t>
            </a:r>
            <a:endParaRPr lang="ru-RU" sz="800" b="1" dirty="0">
              <a:solidFill>
                <a:srgbClr val="FFFFF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0" y="1542430"/>
            <a:ext cx="92456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20000" indent="-342900">
              <a:buFont typeface="Wingdings" pitchFamily="2" charset="2"/>
              <a:buChar char="ü"/>
            </a:pPr>
            <a:r>
              <a:rPr lang="ru-RU" sz="1600" b="1" dirty="0" smtClean="0">
                <a:solidFill>
                  <a:schemeClr val="tx1">
                    <a:lumMod val="50000"/>
                  </a:schemeClr>
                </a:solidFill>
                <a:ea typeface="Segoe UI Symbol" pitchFamily="34" charset="0"/>
              </a:rPr>
              <a:t>Иерархическая структура хранения шаблонов лимитированных затрат</a:t>
            </a:r>
            <a:endParaRPr lang="en-US" sz="1600" b="1" dirty="0" smtClean="0">
              <a:solidFill>
                <a:schemeClr val="tx1">
                  <a:lumMod val="50000"/>
                </a:schemeClr>
              </a:solidFill>
              <a:ea typeface="Segoe UI Symbol" pitchFamily="34" charset="0"/>
            </a:endParaRPr>
          </a:p>
        </p:txBody>
      </p:sp>
      <p:sp>
        <p:nvSpPr>
          <p:cNvPr id="18" name="Заголовок 1"/>
          <p:cNvSpPr txBox="1">
            <a:spLocks/>
          </p:cNvSpPr>
          <p:nvPr/>
        </p:nvSpPr>
        <p:spPr>
          <a:xfrm>
            <a:off x="2894608" y="2118494"/>
            <a:ext cx="4320480" cy="360039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144000" tIns="144000" rIns="144000" bIns="144000" rtlCol="0" anchor="ctr" anchorCtr="0">
            <a:noAutofit/>
          </a:bodyPr>
          <a:lstStyle>
            <a:lvl1pPr algn="l" defTabSz="69339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200" kern="1200">
                <a:solidFill>
                  <a:srgbClr val="DE9A1B"/>
                </a:solidFill>
                <a:latin typeface="Gotham Pro" panose="02000503040000020004" pitchFamily="50" charset="0"/>
                <a:ea typeface="+mj-ea"/>
                <a:cs typeface="Gotham Pro" panose="02000503040000020004" pitchFamily="50" charset="0"/>
              </a:defRPr>
            </a:lvl1pPr>
          </a:lstStyle>
          <a:p>
            <a:pPr algn="ctr"/>
            <a:r>
              <a:rPr lang="ru-RU" sz="1600" dirty="0" smtClean="0">
                <a:solidFill>
                  <a:schemeClr val="tx1">
                    <a:lumMod val="50000"/>
                  </a:schemeClr>
                </a:solidFill>
                <a:latin typeface="Franklin Gothic Demi" panose="020B0703020102020204" pitchFamily="34" charset="0"/>
              </a:rPr>
              <a:t>ВЕРСИЯ 9.2</a:t>
            </a:r>
            <a:endParaRPr lang="ru-RU" sz="1600" dirty="0">
              <a:solidFill>
                <a:schemeClr val="tx1">
                  <a:lumMod val="50000"/>
                </a:schemeClr>
              </a:solidFill>
              <a:latin typeface="Franklin Gothic Demi" panose="020B0703020102020204" pitchFamily="34" charset="0"/>
            </a:endParaRPr>
          </a:p>
        </p:txBody>
      </p:sp>
      <p:pic>
        <p:nvPicPr>
          <p:cNvPr id="6146" name="Picture 2" descr="C:\Users\Sveta\Desktop\Для презентации на семинар\14-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401176" cy="5245100"/>
          </a:xfrm>
          <a:prstGeom prst="rect">
            <a:avLst/>
          </a:prstGeom>
          <a:noFill/>
        </p:spPr>
      </p:pic>
      <p:pic>
        <p:nvPicPr>
          <p:cNvPr id="6147" name="Picture 3" descr="C:\Users\Sveta\Desktop\Для презентации на семинар\14-4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0"/>
            <a:ext cx="9447336" cy="5245100"/>
          </a:xfrm>
          <a:prstGeom prst="rect">
            <a:avLst/>
          </a:prstGeom>
          <a:noFill/>
        </p:spPr>
      </p:pic>
      <p:pic>
        <p:nvPicPr>
          <p:cNvPr id="6148" name="Picture 4" descr="C:\Users\Sveta\Desktop\Для презентации на семинар\14-4_1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0"/>
            <a:ext cx="9447336" cy="5245100"/>
          </a:xfrm>
          <a:prstGeom prst="rect">
            <a:avLst/>
          </a:prstGeom>
          <a:noFill/>
        </p:spPr>
      </p:pic>
      <p:pic>
        <p:nvPicPr>
          <p:cNvPr id="6149" name="Picture 5" descr="C:\Users\Sveta\Desktop\Для презентации на семинар\14-4_2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742480" y="390302"/>
            <a:ext cx="6648450" cy="485479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861047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4" dur="500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 animBg="1"/>
      <p:bldP spid="25" grpId="0"/>
      <p:bldP spid="12" grpId="0"/>
      <p:bldP spid="15" grpId="0"/>
      <p:bldP spid="17" grpId="0"/>
      <p:bldP spid="1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minimalistic-gray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245600" cy="5245098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0" y="6174024"/>
            <a:ext cx="9144000" cy="684000"/>
          </a:xfrm>
          <a:prstGeom prst="rect">
            <a:avLst/>
          </a:prstGeom>
          <a:solidFill>
            <a:schemeClr val="tx1">
              <a:lumMod val="65000"/>
              <a:lumOff val="35000"/>
              <a:alpha val="3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0" y="0"/>
            <a:ext cx="950391" cy="822349"/>
          </a:xfrm>
          <a:prstGeom prst="rect">
            <a:avLst/>
          </a:prstGeom>
          <a:solidFill>
            <a:srgbClr val="F725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ea typeface="Segoe UI" pitchFamily="34" charset="0"/>
                <a:cs typeface="Segoe UI" pitchFamily="34" charset="0"/>
              </a:rPr>
              <a:t>01</a:t>
            </a:r>
            <a:endParaRPr lang="ru-RU" sz="2400" dirty="0">
              <a:ea typeface="Segoe UI" pitchFamily="34" charset="0"/>
              <a:cs typeface="Segoe UI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950392" y="174278"/>
            <a:ext cx="82952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chemeClr val="tx1">
                    <a:lumMod val="50000"/>
                  </a:schemeClr>
                </a:solidFill>
                <a:latin typeface="Franklin Gothic Heavy" pitchFamily="34" charset="0"/>
              </a:rPr>
              <a:t>Основные направления </a:t>
            </a:r>
            <a:r>
              <a:rPr lang="ru-RU" sz="2400" smtClean="0">
                <a:solidFill>
                  <a:schemeClr val="tx1">
                    <a:lumMod val="50000"/>
                  </a:schemeClr>
                </a:solidFill>
                <a:latin typeface="Franklin Gothic Heavy" pitchFamily="34" charset="0"/>
              </a:rPr>
              <a:t>развития комплекса </a:t>
            </a:r>
            <a:r>
              <a:rPr lang="ru-RU" sz="2400" dirty="0" smtClean="0">
                <a:solidFill>
                  <a:schemeClr val="tx1">
                    <a:lumMod val="50000"/>
                  </a:schemeClr>
                </a:solidFill>
                <a:latin typeface="Franklin Gothic Heavy" pitchFamily="34" charset="0"/>
              </a:rPr>
              <a:t>версии 9.0 – 9.2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0" y="2406526"/>
            <a:ext cx="92456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60000">
              <a:buFont typeface="Wingdings" pitchFamily="2" charset="2"/>
              <a:buChar char="ü"/>
            </a:pPr>
            <a:r>
              <a:rPr lang="ru-RU" sz="1600" dirty="0" smtClean="0">
                <a:solidFill>
                  <a:schemeClr val="tx1">
                    <a:lumMod val="50000"/>
                  </a:schemeClr>
                </a:solidFill>
              </a:rPr>
              <a:t>   Реструктуризация представления данных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0" y="2766566"/>
            <a:ext cx="92456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60000">
              <a:buFont typeface="Wingdings" pitchFamily="2" charset="2"/>
              <a:buChar char="ü"/>
            </a:pPr>
            <a:r>
              <a:rPr lang="ru-RU" sz="1600" dirty="0" smtClean="0">
                <a:solidFill>
                  <a:schemeClr val="tx1">
                    <a:lumMod val="50000"/>
                  </a:schemeClr>
                </a:solidFill>
              </a:rPr>
              <a:t>   Расширение режима «Поиска»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0" y="3126606"/>
            <a:ext cx="92456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60000">
              <a:buFont typeface="Wingdings" pitchFamily="2" charset="2"/>
              <a:buChar char="ü"/>
            </a:pPr>
            <a:r>
              <a:rPr lang="ru-RU" sz="1600" dirty="0" smtClean="0">
                <a:solidFill>
                  <a:schemeClr val="tx1">
                    <a:lumMod val="50000"/>
                  </a:schemeClr>
                </a:solidFill>
              </a:rPr>
              <a:t>   Повышение наглядности и эргономичности ПК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0" y="3486646"/>
            <a:ext cx="92456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60000">
              <a:buFont typeface="Wingdings" pitchFamily="2" charset="2"/>
              <a:buChar char="ü"/>
            </a:pPr>
            <a:r>
              <a:rPr lang="ru-RU" sz="1600" dirty="0" smtClean="0">
                <a:solidFill>
                  <a:schemeClr val="tx1">
                    <a:lumMod val="50000"/>
                  </a:schemeClr>
                </a:solidFill>
              </a:rPr>
              <a:t>   Автоматизация режимов работы</a:t>
            </a:r>
          </a:p>
        </p:txBody>
      </p:sp>
      <p:sp>
        <p:nvSpPr>
          <p:cNvPr id="31" name="Прямоугольник 30"/>
          <p:cNvSpPr/>
          <p:nvPr/>
        </p:nvSpPr>
        <p:spPr>
          <a:xfrm>
            <a:off x="0" y="4560888"/>
            <a:ext cx="9245600" cy="684212"/>
          </a:xfrm>
          <a:prstGeom prst="rect">
            <a:avLst/>
          </a:prstGeom>
          <a:solidFill>
            <a:schemeClr val="tx1">
              <a:lumMod val="65000"/>
              <a:lumOff val="35000"/>
              <a:alpha val="3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32" name="Прямоугольник 31"/>
          <p:cNvSpPr/>
          <p:nvPr/>
        </p:nvSpPr>
        <p:spPr>
          <a:xfrm>
            <a:off x="2463799" y="4745038"/>
            <a:ext cx="4263249" cy="323850"/>
          </a:xfrm>
          <a:prstGeom prst="rect">
            <a:avLst/>
          </a:prstGeom>
          <a:solidFill>
            <a:schemeClr val="tx1">
              <a:lumMod val="65000"/>
              <a:lumOff val="35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" dirty="0">
                <a:solidFill>
                  <a:schemeClr val="bg1">
                    <a:lumMod val="95000"/>
                  </a:schemeClr>
                </a:solidFill>
                <a:latin typeface="Arial" pitchFamily="34" charset="0"/>
                <a:cs typeface="Arial" pitchFamily="34" charset="0"/>
              </a:rPr>
              <a:t>Группа компаний «СтройСофт».  Профессионалам </a:t>
            </a:r>
            <a:r>
              <a:rPr lang="ru-RU" sz="800" dirty="0">
                <a:latin typeface="Arial" pitchFamily="34" charset="0"/>
                <a:cs typeface="Arial" pitchFamily="34" charset="0"/>
              </a:rPr>
              <a:t>—</a:t>
            </a:r>
            <a:r>
              <a:rPr lang="ru-RU" sz="800" dirty="0">
                <a:solidFill>
                  <a:schemeClr val="bg1">
                    <a:lumMod val="95000"/>
                  </a:schemeClr>
                </a:solidFill>
                <a:latin typeface="Arial" pitchFamily="34" charset="0"/>
                <a:cs typeface="Arial" pitchFamily="34" charset="0"/>
              </a:rPr>
              <a:t> профессиональные решения</a:t>
            </a:r>
            <a:endParaRPr lang="ru-RU" sz="800" b="1" dirty="0">
              <a:solidFill>
                <a:srgbClr val="FFFFF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0" y="966366"/>
            <a:ext cx="92456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60000">
              <a:buFont typeface="Wingdings" pitchFamily="2" charset="2"/>
              <a:buChar char="ü"/>
            </a:pPr>
            <a:r>
              <a:rPr lang="ru-RU" sz="1600" dirty="0" smtClean="0">
                <a:solidFill>
                  <a:schemeClr val="tx1">
                    <a:lumMod val="50000"/>
                  </a:schemeClr>
                </a:solidFill>
              </a:rPr>
              <a:t>   Обмен данными и сметной документацией (экспорт, импорт, печать)</a:t>
            </a:r>
            <a:endParaRPr lang="ru-RU" sz="1600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0" y="1326406"/>
            <a:ext cx="92456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60000">
              <a:buFont typeface="Wingdings" pitchFamily="2" charset="2"/>
              <a:buChar char="ü"/>
            </a:pPr>
            <a:r>
              <a:rPr lang="ru-RU" sz="1600" dirty="0" smtClean="0">
                <a:solidFill>
                  <a:schemeClr val="tx1">
                    <a:lumMod val="50000"/>
                  </a:schemeClr>
                </a:solidFill>
              </a:rPr>
              <a:t>   Внесение изменений в режим «Панель цен»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0" y="1686446"/>
            <a:ext cx="92456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60000">
              <a:buFont typeface="Wingdings" pitchFamily="2" charset="2"/>
              <a:buChar char="ü"/>
            </a:pPr>
            <a:r>
              <a:rPr lang="ru-RU" sz="1600" dirty="0" smtClean="0">
                <a:solidFill>
                  <a:schemeClr val="tx1">
                    <a:lumMod val="50000"/>
                  </a:schemeClr>
                </a:solidFill>
              </a:rPr>
              <a:t>   Внесение изменений в режим «Проверка сметы»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0" y="2046486"/>
            <a:ext cx="92456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60000">
              <a:buFont typeface="Wingdings" pitchFamily="2" charset="2"/>
              <a:buChar char="ü"/>
            </a:pPr>
            <a:r>
              <a:rPr lang="ru-RU" sz="1600" dirty="0" smtClean="0">
                <a:solidFill>
                  <a:schemeClr val="tx1">
                    <a:lumMod val="50000"/>
                  </a:schemeClr>
                </a:solidFill>
              </a:rPr>
              <a:t>   Верификация данных при экспорте/импорте объектов/локальных смет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0" y="3846686"/>
            <a:ext cx="92456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60000">
              <a:buFont typeface="Wingdings" pitchFamily="2" charset="2"/>
              <a:buChar char="ü"/>
            </a:pPr>
            <a:r>
              <a:rPr lang="ru-RU" sz="1600" dirty="0" smtClean="0">
                <a:solidFill>
                  <a:schemeClr val="tx1">
                    <a:lumMod val="50000"/>
                  </a:schemeClr>
                </a:solidFill>
              </a:rPr>
              <a:t>   Еще больше улучшений для конечного пользователя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0" y="4206726"/>
            <a:ext cx="92456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60000">
              <a:buFont typeface="Wingdings" pitchFamily="2" charset="2"/>
              <a:buChar char="ü"/>
            </a:pPr>
            <a:r>
              <a:rPr lang="ru-RU" sz="1600" dirty="0" smtClean="0">
                <a:solidFill>
                  <a:schemeClr val="tx1">
                    <a:lumMod val="50000"/>
                  </a:schemeClr>
                </a:solidFill>
              </a:rPr>
              <a:t>   Дополнительные возможности администрирования</a:t>
            </a:r>
          </a:p>
        </p:txBody>
      </p:sp>
    </p:spTree>
    <p:extLst>
      <p:ext uri="{BB962C8B-B14F-4D97-AF65-F5344CB8AC3E}">
        <p14:creationId xmlns:p14="http://schemas.microsoft.com/office/powerpoint/2010/main" xmlns="" val="3861047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minimalistic-gray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245600" cy="5245098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0" y="6174024"/>
            <a:ext cx="9144000" cy="684000"/>
          </a:xfrm>
          <a:prstGeom prst="rect">
            <a:avLst/>
          </a:prstGeom>
          <a:solidFill>
            <a:schemeClr val="tx1">
              <a:lumMod val="65000"/>
              <a:lumOff val="35000"/>
              <a:alpha val="3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0" y="0"/>
            <a:ext cx="950391" cy="822349"/>
          </a:xfrm>
          <a:prstGeom prst="rect">
            <a:avLst/>
          </a:prstGeom>
          <a:solidFill>
            <a:srgbClr val="F725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ea typeface="Segoe UI" pitchFamily="34" charset="0"/>
                <a:cs typeface="Segoe UI" pitchFamily="34" charset="0"/>
              </a:rPr>
              <a:t>02</a:t>
            </a:r>
            <a:endParaRPr lang="ru-RU" sz="2400" dirty="0">
              <a:ea typeface="Segoe UI" pitchFamily="34" charset="0"/>
              <a:cs typeface="Segoe UI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950392" y="0"/>
            <a:ext cx="82952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chemeClr val="tx1">
                    <a:lumMod val="50000"/>
                  </a:schemeClr>
                </a:solidFill>
                <a:latin typeface="Franklin Gothic Heavy" pitchFamily="34" charset="0"/>
              </a:rPr>
              <a:t>Обмен данными и</a:t>
            </a:r>
          </a:p>
          <a:p>
            <a:pPr algn="ctr"/>
            <a:r>
              <a:rPr lang="ru-RU" sz="2400" dirty="0" smtClean="0">
                <a:solidFill>
                  <a:schemeClr val="tx1">
                    <a:lumMod val="50000"/>
                  </a:schemeClr>
                </a:solidFill>
                <a:latin typeface="Franklin Gothic Heavy" pitchFamily="34" charset="0"/>
              </a:rPr>
              <a:t> сметной документацией (экспорт, импорт, печать)</a:t>
            </a:r>
            <a:endParaRPr lang="ru-RU" sz="2400" dirty="0">
              <a:solidFill>
                <a:schemeClr val="tx1">
                  <a:lumMod val="50000"/>
                </a:schemeClr>
              </a:solidFill>
              <a:latin typeface="Franklin Gothic Heavy" pitchFamily="34" charset="0"/>
            </a:endParaRPr>
          </a:p>
        </p:txBody>
      </p:sp>
      <p:sp>
        <p:nvSpPr>
          <p:cNvPr id="16" name="Заголовок 1"/>
          <p:cNvSpPr txBox="1">
            <a:spLocks/>
          </p:cNvSpPr>
          <p:nvPr/>
        </p:nvSpPr>
        <p:spPr>
          <a:xfrm>
            <a:off x="2894608" y="1038374"/>
            <a:ext cx="4320480" cy="360039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144000" tIns="144000" rIns="144000" bIns="144000" rtlCol="0" anchor="ctr" anchorCtr="0">
            <a:noAutofit/>
          </a:bodyPr>
          <a:lstStyle>
            <a:lvl1pPr algn="l" defTabSz="69339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200" kern="1200">
                <a:solidFill>
                  <a:srgbClr val="DE9A1B"/>
                </a:solidFill>
                <a:latin typeface="Gotham Pro" panose="02000503040000020004" pitchFamily="50" charset="0"/>
                <a:ea typeface="+mj-ea"/>
                <a:cs typeface="Gotham Pro" panose="02000503040000020004" pitchFamily="50" charset="0"/>
              </a:defRPr>
            </a:lvl1pPr>
          </a:lstStyle>
          <a:p>
            <a:pPr algn="ctr"/>
            <a:r>
              <a:rPr lang="ru-RU" sz="1600" dirty="0" smtClean="0">
                <a:solidFill>
                  <a:schemeClr val="tx1">
                    <a:lumMod val="50000"/>
                  </a:schemeClr>
                </a:solidFill>
                <a:latin typeface="Franklin Gothic Demi" panose="020B0703020102020204" pitchFamily="34" charset="0"/>
              </a:rPr>
              <a:t>ВЕРСИЯ 9.0 и 9.1</a:t>
            </a:r>
            <a:endParaRPr lang="ru-RU" sz="1600" dirty="0">
              <a:solidFill>
                <a:schemeClr val="tx1">
                  <a:lumMod val="50000"/>
                </a:schemeClr>
              </a:solidFill>
              <a:latin typeface="Franklin Gothic Demi" panose="020B0703020102020204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0" y="1614438"/>
            <a:ext cx="92456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20000" indent="-342900">
              <a:buFont typeface="Wingdings" pitchFamily="2" charset="2"/>
              <a:buChar char="ü"/>
            </a:pPr>
            <a:r>
              <a:rPr lang="ru-RU" sz="1600" b="1" dirty="0" smtClean="0">
                <a:solidFill>
                  <a:schemeClr val="tx1">
                    <a:lumMod val="50000"/>
                  </a:schemeClr>
                </a:solidFill>
              </a:rPr>
              <a:t>Экспорт – импорт ОС, ЛС, актов в формате </a:t>
            </a:r>
            <a:r>
              <a:rPr lang="en-US" sz="1600" b="1" dirty="0" smtClean="0">
                <a:solidFill>
                  <a:schemeClr val="tx1">
                    <a:lumMod val="50000"/>
                  </a:schemeClr>
                </a:solidFill>
              </a:rPr>
              <a:t>XML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0" y="2046486"/>
            <a:ext cx="92456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20000" indent="-350838">
              <a:buFont typeface="Wingdings" pitchFamily="2" charset="2"/>
              <a:buChar char="ü"/>
            </a:pPr>
            <a:r>
              <a:rPr lang="ru-RU" sz="1600" b="1" dirty="0" smtClean="0">
                <a:solidFill>
                  <a:schemeClr val="tx1">
                    <a:lumMod val="50000"/>
                  </a:schemeClr>
                </a:solidFill>
              </a:rPr>
              <a:t>Импорт ресурсов из </a:t>
            </a:r>
            <a:r>
              <a:rPr lang="ru-RU" sz="1600" b="1" dirty="0" err="1" smtClean="0">
                <a:solidFill>
                  <a:schemeClr val="tx1">
                    <a:lumMod val="50000"/>
                  </a:schemeClr>
                </a:solidFill>
              </a:rPr>
              <a:t>прайсов</a:t>
            </a:r>
            <a:r>
              <a:rPr lang="ru-RU" sz="1600" b="1" dirty="0" smtClean="0">
                <a:solidFill>
                  <a:schemeClr val="tx1">
                    <a:lumMod val="50000"/>
                  </a:schemeClr>
                </a:solidFill>
              </a:rPr>
              <a:t> или спецификаций формата </a:t>
            </a:r>
            <a:r>
              <a:rPr lang="en-US" sz="1600" b="1" dirty="0" smtClean="0">
                <a:solidFill>
                  <a:schemeClr val="tx1">
                    <a:lumMod val="50000"/>
                  </a:schemeClr>
                </a:solidFill>
              </a:rPr>
              <a:t>.</a:t>
            </a:r>
            <a:r>
              <a:rPr lang="en-US" sz="1600" b="1" dirty="0" err="1" smtClean="0">
                <a:solidFill>
                  <a:schemeClr val="tx1">
                    <a:lumMod val="50000"/>
                  </a:schemeClr>
                </a:solidFill>
              </a:rPr>
              <a:t>xls</a:t>
            </a:r>
            <a:r>
              <a:rPr lang="en-US" sz="1600" b="1" dirty="0" smtClean="0">
                <a:solidFill>
                  <a:schemeClr val="tx1">
                    <a:lumMod val="50000"/>
                  </a:schemeClr>
                </a:solidFill>
              </a:rPr>
              <a:t> </a:t>
            </a:r>
            <a:r>
              <a:rPr lang="ru-RU" sz="1600" b="1" dirty="0" smtClean="0">
                <a:solidFill>
                  <a:schemeClr val="tx1">
                    <a:lumMod val="50000"/>
                  </a:schemeClr>
                </a:solidFill>
              </a:rPr>
              <a:t>и .</a:t>
            </a:r>
            <a:r>
              <a:rPr lang="en-US" sz="1600" b="1" dirty="0" err="1" smtClean="0">
                <a:solidFill>
                  <a:schemeClr val="tx1">
                    <a:lumMod val="50000"/>
                  </a:schemeClr>
                </a:solidFill>
              </a:rPr>
              <a:t>xlsx</a:t>
            </a:r>
            <a:endParaRPr lang="ru-RU" sz="1600" b="1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42" name="Заголовок 1"/>
          <p:cNvSpPr txBox="1">
            <a:spLocks/>
          </p:cNvSpPr>
          <p:nvPr/>
        </p:nvSpPr>
        <p:spPr>
          <a:xfrm>
            <a:off x="2894608" y="2550542"/>
            <a:ext cx="4320480" cy="360039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144000" tIns="144000" rIns="144000" bIns="144000" rtlCol="0" anchor="ctr" anchorCtr="0">
            <a:noAutofit/>
          </a:bodyPr>
          <a:lstStyle>
            <a:lvl1pPr algn="l" defTabSz="69339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200" kern="1200">
                <a:solidFill>
                  <a:srgbClr val="DE9A1B"/>
                </a:solidFill>
                <a:latin typeface="Gotham Pro" panose="02000503040000020004" pitchFamily="50" charset="0"/>
                <a:ea typeface="+mj-ea"/>
                <a:cs typeface="Gotham Pro" panose="02000503040000020004" pitchFamily="50" charset="0"/>
              </a:defRPr>
            </a:lvl1pPr>
          </a:lstStyle>
          <a:p>
            <a:pPr algn="ctr"/>
            <a:r>
              <a:rPr lang="ru-RU" sz="1600" dirty="0" smtClean="0">
                <a:solidFill>
                  <a:schemeClr val="tx1">
                    <a:lumMod val="50000"/>
                  </a:schemeClr>
                </a:solidFill>
                <a:latin typeface="Franklin Gothic Demi" panose="020B0703020102020204" pitchFamily="34" charset="0"/>
              </a:rPr>
              <a:t>ВЕРСИЯ 9.2</a:t>
            </a:r>
            <a:endParaRPr lang="ru-RU" sz="1600" dirty="0">
              <a:solidFill>
                <a:schemeClr val="tx1">
                  <a:lumMod val="50000"/>
                </a:schemeClr>
              </a:solidFill>
              <a:latin typeface="Franklin Gothic Demi" panose="020B0703020102020204" pitchFamily="34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0" y="3198614"/>
            <a:ext cx="92456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20000" indent="-342900">
              <a:buFont typeface="Wingdings" pitchFamily="2" charset="2"/>
              <a:buChar char="ü"/>
            </a:pPr>
            <a:r>
              <a:rPr lang="ru-RU" sz="1600" b="1" dirty="0" smtClean="0">
                <a:solidFill>
                  <a:schemeClr val="tx1">
                    <a:lumMod val="50000"/>
                  </a:schemeClr>
                </a:solidFill>
              </a:rPr>
              <a:t>Экспорт выбранной информации в </a:t>
            </a:r>
            <a:r>
              <a:rPr lang="en-US" sz="1600" b="1" dirty="0" smtClean="0">
                <a:solidFill>
                  <a:schemeClr val="tx1">
                    <a:lumMod val="50000"/>
                  </a:schemeClr>
                </a:solidFill>
              </a:rPr>
              <a:t>Excel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0" y="3630662"/>
            <a:ext cx="92456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20000" indent="-342900">
              <a:buFont typeface="Wingdings" pitchFamily="2" charset="2"/>
              <a:buChar char="ü"/>
            </a:pPr>
            <a:r>
              <a:rPr lang="ru-RU" sz="1600" b="1" dirty="0" smtClean="0">
                <a:solidFill>
                  <a:schemeClr val="tx1">
                    <a:lumMod val="50000"/>
                  </a:schemeClr>
                </a:solidFill>
              </a:rPr>
              <a:t>Печать выбранной информации</a:t>
            </a:r>
            <a:endParaRPr lang="en-US" sz="1600" b="1" dirty="0" smtClean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59" name="Прямоугольник 58"/>
          <p:cNvSpPr/>
          <p:nvPr/>
        </p:nvSpPr>
        <p:spPr>
          <a:xfrm>
            <a:off x="0" y="4560888"/>
            <a:ext cx="9245600" cy="684212"/>
          </a:xfrm>
          <a:prstGeom prst="rect">
            <a:avLst/>
          </a:prstGeom>
          <a:solidFill>
            <a:schemeClr val="tx1">
              <a:lumMod val="65000"/>
              <a:lumOff val="35000"/>
              <a:alpha val="3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60" name="Прямоугольник 59"/>
          <p:cNvSpPr/>
          <p:nvPr/>
        </p:nvSpPr>
        <p:spPr>
          <a:xfrm>
            <a:off x="2463799" y="4745038"/>
            <a:ext cx="4263249" cy="323850"/>
          </a:xfrm>
          <a:prstGeom prst="rect">
            <a:avLst/>
          </a:prstGeom>
          <a:solidFill>
            <a:schemeClr val="tx1">
              <a:lumMod val="65000"/>
              <a:lumOff val="35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" dirty="0">
                <a:solidFill>
                  <a:schemeClr val="bg1">
                    <a:lumMod val="95000"/>
                  </a:schemeClr>
                </a:solidFill>
                <a:latin typeface="Arial" pitchFamily="34" charset="0"/>
                <a:cs typeface="Arial" pitchFamily="34" charset="0"/>
              </a:rPr>
              <a:t>Группа компаний «СтройСофт».  Профессионалам </a:t>
            </a:r>
            <a:r>
              <a:rPr lang="ru-RU" sz="800" dirty="0">
                <a:latin typeface="Arial" pitchFamily="34" charset="0"/>
                <a:cs typeface="Arial" pitchFamily="34" charset="0"/>
              </a:rPr>
              <a:t>—</a:t>
            </a:r>
            <a:r>
              <a:rPr lang="ru-RU" sz="800" dirty="0">
                <a:solidFill>
                  <a:schemeClr val="bg1">
                    <a:lumMod val="95000"/>
                  </a:schemeClr>
                </a:solidFill>
                <a:latin typeface="Arial" pitchFamily="34" charset="0"/>
                <a:cs typeface="Arial" pitchFamily="34" charset="0"/>
              </a:rPr>
              <a:t> профессиональные решения</a:t>
            </a:r>
            <a:endParaRPr lang="ru-RU" sz="800" b="1" dirty="0">
              <a:solidFill>
                <a:srgbClr val="FFFFFF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7" name="Picture 3" descr="C:\Users\Sveta\Desktop\Для презентации на семинар\2-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" y="0"/>
            <a:ext cx="9245598" cy="5245100"/>
          </a:xfrm>
          <a:prstGeom prst="rect">
            <a:avLst/>
          </a:prstGeom>
          <a:noFill/>
        </p:spPr>
      </p:pic>
      <p:pic>
        <p:nvPicPr>
          <p:cNvPr id="1028" name="Picture 4" descr="C:\Users\Sveta\Desktop\Для презентации на семинар\2-2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88963" y="38084"/>
            <a:ext cx="7274197" cy="5221619"/>
          </a:xfrm>
          <a:prstGeom prst="rect">
            <a:avLst/>
          </a:prstGeom>
          <a:noFill/>
        </p:spPr>
      </p:pic>
      <p:pic>
        <p:nvPicPr>
          <p:cNvPr id="1029" name="Picture 5" descr="C:\Users\Sveta\Desktop\Для презентации на семинар\2-3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" y="966366"/>
            <a:ext cx="9245600" cy="4278734"/>
          </a:xfrm>
          <a:prstGeom prst="rect">
            <a:avLst/>
          </a:prstGeom>
          <a:noFill/>
        </p:spPr>
      </p:pic>
      <p:pic>
        <p:nvPicPr>
          <p:cNvPr id="1030" name="Picture 6" descr="C:\Users\Sveta\Desktop\Для презентации на семинар\2-4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0" y="0"/>
            <a:ext cx="9245600" cy="524509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861047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6" dur="500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 animBg="1"/>
      <p:bldP spid="25" grpId="0"/>
      <p:bldP spid="30" grpId="0"/>
      <p:bldP spid="42" grpId="0" animBg="1"/>
      <p:bldP spid="44" grpId="0"/>
      <p:bldP spid="4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minimalistic-gray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245600" cy="5245098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0" y="6174024"/>
            <a:ext cx="9144000" cy="684000"/>
          </a:xfrm>
          <a:prstGeom prst="rect">
            <a:avLst/>
          </a:prstGeom>
          <a:solidFill>
            <a:schemeClr val="tx1">
              <a:lumMod val="65000"/>
              <a:lumOff val="35000"/>
              <a:alpha val="3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0" y="0"/>
            <a:ext cx="950391" cy="822349"/>
          </a:xfrm>
          <a:prstGeom prst="rect">
            <a:avLst/>
          </a:prstGeom>
          <a:solidFill>
            <a:srgbClr val="F725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ea typeface="Segoe UI" pitchFamily="34" charset="0"/>
                <a:cs typeface="Segoe UI" pitchFamily="34" charset="0"/>
              </a:rPr>
              <a:t>03</a:t>
            </a:r>
            <a:endParaRPr lang="ru-RU" sz="2400" dirty="0">
              <a:ea typeface="Segoe UI" pitchFamily="34" charset="0"/>
              <a:cs typeface="Segoe UI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950392" y="174278"/>
            <a:ext cx="82952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chemeClr val="tx1">
                    <a:lumMod val="50000"/>
                  </a:schemeClr>
                </a:solidFill>
                <a:latin typeface="Franklin Gothic Heavy" pitchFamily="34" charset="0"/>
              </a:rPr>
              <a:t>Внесение изменений в режим «Панель цен»</a:t>
            </a:r>
          </a:p>
        </p:txBody>
      </p:sp>
      <p:sp>
        <p:nvSpPr>
          <p:cNvPr id="16" name="Заголовок 1"/>
          <p:cNvSpPr txBox="1">
            <a:spLocks/>
          </p:cNvSpPr>
          <p:nvPr/>
        </p:nvSpPr>
        <p:spPr>
          <a:xfrm>
            <a:off x="2894608" y="1182390"/>
            <a:ext cx="4320480" cy="360039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144000" tIns="144000" rIns="144000" bIns="144000" rtlCol="0" anchor="ctr" anchorCtr="0">
            <a:noAutofit/>
          </a:bodyPr>
          <a:lstStyle>
            <a:lvl1pPr algn="l" defTabSz="69339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200" kern="1200">
                <a:solidFill>
                  <a:srgbClr val="DE9A1B"/>
                </a:solidFill>
                <a:latin typeface="Gotham Pro" panose="02000503040000020004" pitchFamily="50" charset="0"/>
                <a:ea typeface="+mj-ea"/>
                <a:cs typeface="Gotham Pro" panose="02000503040000020004" pitchFamily="50" charset="0"/>
              </a:defRPr>
            </a:lvl1pPr>
          </a:lstStyle>
          <a:p>
            <a:pPr algn="ctr"/>
            <a:r>
              <a:rPr lang="ru-RU" sz="1600" dirty="0" smtClean="0">
                <a:solidFill>
                  <a:schemeClr val="tx1">
                    <a:lumMod val="50000"/>
                  </a:schemeClr>
                </a:solidFill>
                <a:latin typeface="Franklin Gothic Demi" panose="020B0703020102020204" pitchFamily="34" charset="0"/>
              </a:rPr>
              <a:t>ВЕРСИЯ 9.0 и 9.1</a:t>
            </a:r>
            <a:endParaRPr lang="ru-RU" sz="1600" dirty="0">
              <a:solidFill>
                <a:schemeClr val="tx1">
                  <a:lumMod val="50000"/>
                </a:schemeClr>
              </a:solidFill>
              <a:latin typeface="Franklin Gothic Demi" panose="020B0703020102020204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0" y="1758454"/>
            <a:ext cx="92456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20000" indent="-342900">
              <a:buFont typeface="Wingdings" pitchFamily="2" charset="2"/>
              <a:buChar char="ü"/>
            </a:pPr>
            <a:r>
              <a:rPr lang="ru-RU" sz="1600" b="1" dirty="0" smtClean="0">
                <a:solidFill>
                  <a:schemeClr val="tx1">
                    <a:lumMod val="50000"/>
                  </a:schemeClr>
                </a:solidFill>
                <a:ea typeface="Segoe UI Symbol" pitchFamily="34" charset="0"/>
              </a:rPr>
              <a:t>Расчет базовых показателей сметной стоимости</a:t>
            </a:r>
            <a:endParaRPr lang="en-US" sz="1600" b="1" dirty="0" smtClean="0">
              <a:solidFill>
                <a:schemeClr val="tx1">
                  <a:lumMod val="50000"/>
                </a:schemeClr>
              </a:solidFill>
              <a:ea typeface="Segoe UI Symbol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0" y="2190502"/>
            <a:ext cx="92456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20000" indent="-350838">
              <a:buFont typeface="Wingdings" pitchFamily="2" charset="2"/>
              <a:buChar char="ü"/>
            </a:pPr>
            <a:r>
              <a:rPr lang="ru-RU" sz="1600" b="1" dirty="0" smtClean="0">
                <a:solidFill>
                  <a:schemeClr val="tx1">
                    <a:lumMod val="50000"/>
                  </a:schemeClr>
                </a:solidFill>
                <a:ea typeface="Segoe UI Symbol" pitchFamily="34" charset="0"/>
              </a:rPr>
              <a:t>Учет дополнительных начислений на материалы (оборудование)</a:t>
            </a:r>
            <a:endParaRPr lang="ru-RU" sz="1600" b="1" dirty="0">
              <a:solidFill>
                <a:schemeClr val="tx1">
                  <a:lumMod val="50000"/>
                </a:schemeClr>
              </a:solidFill>
              <a:ea typeface="Segoe UI Symbol" pitchFamily="34" charset="0"/>
            </a:endParaRPr>
          </a:p>
        </p:txBody>
      </p:sp>
      <p:sp>
        <p:nvSpPr>
          <p:cNvPr id="42" name="Заголовок 1"/>
          <p:cNvSpPr txBox="1">
            <a:spLocks/>
          </p:cNvSpPr>
          <p:nvPr/>
        </p:nvSpPr>
        <p:spPr>
          <a:xfrm>
            <a:off x="2894608" y="2910582"/>
            <a:ext cx="4320480" cy="360039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144000" tIns="144000" rIns="144000" bIns="144000" rtlCol="0" anchor="ctr" anchorCtr="0">
            <a:noAutofit/>
          </a:bodyPr>
          <a:lstStyle>
            <a:lvl1pPr algn="l" defTabSz="69339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200" kern="1200">
                <a:solidFill>
                  <a:srgbClr val="DE9A1B"/>
                </a:solidFill>
                <a:latin typeface="Gotham Pro" panose="02000503040000020004" pitchFamily="50" charset="0"/>
                <a:ea typeface="+mj-ea"/>
                <a:cs typeface="Gotham Pro" panose="02000503040000020004" pitchFamily="50" charset="0"/>
              </a:defRPr>
            </a:lvl1pPr>
          </a:lstStyle>
          <a:p>
            <a:pPr algn="ctr"/>
            <a:r>
              <a:rPr lang="ru-RU" sz="1600" dirty="0" smtClean="0">
                <a:solidFill>
                  <a:schemeClr val="tx1">
                    <a:lumMod val="50000"/>
                  </a:schemeClr>
                </a:solidFill>
                <a:latin typeface="Franklin Gothic Demi" panose="020B0703020102020204" pitchFamily="34" charset="0"/>
              </a:rPr>
              <a:t>ВЕРСИЯ 9.2</a:t>
            </a:r>
            <a:endParaRPr lang="ru-RU" sz="1600" dirty="0">
              <a:solidFill>
                <a:schemeClr val="tx1">
                  <a:lumMod val="50000"/>
                </a:schemeClr>
              </a:solidFill>
              <a:latin typeface="Franklin Gothic Demi" panose="020B0703020102020204" pitchFamily="34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0" y="3486646"/>
            <a:ext cx="92456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20000" indent="-342900">
              <a:buFont typeface="Wingdings" pitchFamily="2" charset="2"/>
              <a:buChar char="ü"/>
            </a:pPr>
            <a:r>
              <a:rPr lang="ru-RU" sz="1600" b="1" dirty="0" smtClean="0">
                <a:solidFill>
                  <a:schemeClr val="tx1">
                    <a:lumMod val="50000"/>
                  </a:schemeClr>
                </a:solidFill>
                <a:ea typeface="Segoe UI Symbol" pitchFamily="34" charset="0"/>
              </a:rPr>
              <a:t>Работа с отпускной ценой на материалы (оборудование)</a:t>
            </a:r>
            <a:endParaRPr lang="en-US" sz="1600" b="1" dirty="0" smtClean="0">
              <a:solidFill>
                <a:schemeClr val="tx1">
                  <a:lumMod val="50000"/>
                </a:schemeClr>
              </a:solidFill>
              <a:ea typeface="Segoe UI Symbol" pitchFamily="34" charset="0"/>
            </a:endParaRPr>
          </a:p>
        </p:txBody>
      </p:sp>
      <p:sp>
        <p:nvSpPr>
          <p:cNvPr id="59" name="Прямоугольник 58"/>
          <p:cNvSpPr/>
          <p:nvPr/>
        </p:nvSpPr>
        <p:spPr>
          <a:xfrm>
            <a:off x="0" y="4560888"/>
            <a:ext cx="9245600" cy="684212"/>
          </a:xfrm>
          <a:prstGeom prst="rect">
            <a:avLst/>
          </a:prstGeom>
          <a:solidFill>
            <a:schemeClr val="tx1">
              <a:lumMod val="65000"/>
              <a:lumOff val="35000"/>
              <a:alpha val="3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60" name="Прямоугольник 59"/>
          <p:cNvSpPr/>
          <p:nvPr/>
        </p:nvSpPr>
        <p:spPr>
          <a:xfrm>
            <a:off x="2463799" y="4745038"/>
            <a:ext cx="4263249" cy="323850"/>
          </a:xfrm>
          <a:prstGeom prst="rect">
            <a:avLst/>
          </a:prstGeom>
          <a:solidFill>
            <a:schemeClr val="tx1">
              <a:lumMod val="65000"/>
              <a:lumOff val="35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" dirty="0">
                <a:solidFill>
                  <a:schemeClr val="bg1">
                    <a:lumMod val="95000"/>
                  </a:schemeClr>
                </a:solidFill>
                <a:latin typeface="Arial" pitchFamily="34" charset="0"/>
                <a:cs typeface="Arial" pitchFamily="34" charset="0"/>
              </a:rPr>
              <a:t>Группа компаний «СтройСофт».  Профессионалам </a:t>
            </a:r>
            <a:r>
              <a:rPr lang="ru-RU" sz="800" dirty="0">
                <a:latin typeface="Arial" pitchFamily="34" charset="0"/>
                <a:cs typeface="Arial" pitchFamily="34" charset="0"/>
              </a:rPr>
              <a:t>—</a:t>
            </a:r>
            <a:r>
              <a:rPr lang="ru-RU" sz="800" dirty="0">
                <a:solidFill>
                  <a:schemeClr val="bg1">
                    <a:lumMod val="95000"/>
                  </a:schemeClr>
                </a:solidFill>
                <a:latin typeface="Arial" pitchFamily="34" charset="0"/>
                <a:cs typeface="Arial" pitchFamily="34" charset="0"/>
              </a:rPr>
              <a:t> профессиональные решения</a:t>
            </a:r>
            <a:endParaRPr lang="ru-RU" sz="800" b="1" dirty="0">
              <a:solidFill>
                <a:srgbClr val="FFFFFF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050" name="Picture 2" descr="C:\Users\Sveta\Desktop\Для презентации на семинар\3-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030512" y="0"/>
            <a:ext cx="5544616" cy="5245100"/>
          </a:xfrm>
          <a:prstGeom prst="rect">
            <a:avLst/>
          </a:prstGeom>
          <a:noFill/>
        </p:spPr>
      </p:pic>
      <p:pic>
        <p:nvPicPr>
          <p:cNvPr id="2051" name="Picture 3" descr="C:\Users\Sveta\Desktop\Для презентации на семинар\3-2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336801" y="0"/>
            <a:ext cx="4147690" cy="5245100"/>
          </a:xfrm>
          <a:prstGeom prst="rect">
            <a:avLst/>
          </a:prstGeom>
          <a:noFill/>
        </p:spPr>
      </p:pic>
      <p:pic>
        <p:nvPicPr>
          <p:cNvPr id="2052" name="Picture 4" descr="C:\Users\Sveta\Desktop\Для презентации на семинар\3-3_1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606576" y="3650"/>
            <a:ext cx="4032448" cy="5237800"/>
          </a:xfrm>
          <a:prstGeom prst="rect">
            <a:avLst/>
          </a:prstGeom>
          <a:noFill/>
        </p:spPr>
      </p:pic>
      <p:pic>
        <p:nvPicPr>
          <p:cNvPr id="2053" name="Picture 5" descr="C:\Users\Sveta\Desktop\Для презентации на семинар\3-3_2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0" y="-37482"/>
            <a:ext cx="9245600" cy="528258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861047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2" dur="500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 animBg="1"/>
      <p:bldP spid="25" grpId="0"/>
      <p:bldP spid="30" grpId="0"/>
      <p:bldP spid="42" grpId="0" animBg="1"/>
      <p:bldP spid="4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minimalistic-gray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245600" cy="5245098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0" y="6174024"/>
            <a:ext cx="9144000" cy="684000"/>
          </a:xfrm>
          <a:prstGeom prst="rect">
            <a:avLst/>
          </a:prstGeom>
          <a:solidFill>
            <a:schemeClr val="tx1">
              <a:lumMod val="65000"/>
              <a:lumOff val="35000"/>
              <a:alpha val="3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0" y="0"/>
            <a:ext cx="950391" cy="822349"/>
          </a:xfrm>
          <a:prstGeom prst="rect">
            <a:avLst/>
          </a:prstGeom>
          <a:solidFill>
            <a:srgbClr val="F725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ea typeface="Segoe UI" pitchFamily="34" charset="0"/>
                <a:cs typeface="Segoe UI" pitchFamily="34" charset="0"/>
              </a:rPr>
              <a:t>04</a:t>
            </a:r>
            <a:endParaRPr lang="ru-RU" sz="2400" dirty="0">
              <a:ea typeface="Segoe UI" pitchFamily="34" charset="0"/>
              <a:cs typeface="Segoe UI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950392" y="174278"/>
            <a:ext cx="82952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chemeClr val="tx1">
                    <a:lumMod val="50000"/>
                  </a:schemeClr>
                </a:solidFill>
                <a:latin typeface="Franklin Gothic Heavy" pitchFamily="34" charset="0"/>
              </a:rPr>
              <a:t>Внесение изменений в режим «Проверка сметы»</a:t>
            </a:r>
          </a:p>
        </p:txBody>
      </p:sp>
      <p:sp>
        <p:nvSpPr>
          <p:cNvPr id="42" name="Заголовок 1"/>
          <p:cNvSpPr txBox="1">
            <a:spLocks/>
          </p:cNvSpPr>
          <p:nvPr/>
        </p:nvSpPr>
        <p:spPr>
          <a:xfrm>
            <a:off x="2894608" y="1398414"/>
            <a:ext cx="4320480" cy="360039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144000" tIns="144000" rIns="144000" bIns="144000" rtlCol="0" anchor="ctr" anchorCtr="0">
            <a:noAutofit/>
          </a:bodyPr>
          <a:lstStyle>
            <a:lvl1pPr algn="l" defTabSz="69339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200" kern="1200">
                <a:solidFill>
                  <a:srgbClr val="DE9A1B"/>
                </a:solidFill>
                <a:latin typeface="Gotham Pro" panose="02000503040000020004" pitchFamily="50" charset="0"/>
                <a:ea typeface="+mj-ea"/>
                <a:cs typeface="Gotham Pro" panose="02000503040000020004" pitchFamily="50" charset="0"/>
              </a:defRPr>
            </a:lvl1pPr>
          </a:lstStyle>
          <a:p>
            <a:pPr algn="ctr"/>
            <a:r>
              <a:rPr lang="ru-RU" sz="1600" dirty="0" smtClean="0">
                <a:solidFill>
                  <a:schemeClr val="tx1">
                    <a:lumMod val="50000"/>
                  </a:schemeClr>
                </a:solidFill>
                <a:latin typeface="Franklin Gothic Demi" panose="020B0703020102020204" pitchFamily="34" charset="0"/>
              </a:rPr>
              <a:t>ВЕРСИЯ 9.2</a:t>
            </a:r>
            <a:endParaRPr lang="ru-RU" sz="1600" dirty="0">
              <a:solidFill>
                <a:schemeClr val="tx1">
                  <a:lumMod val="50000"/>
                </a:schemeClr>
              </a:solidFill>
              <a:latin typeface="Franklin Gothic Demi" panose="020B0703020102020204" pitchFamily="34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0" y="1974478"/>
            <a:ext cx="92456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20000" indent="-342900">
              <a:buFont typeface="Wingdings" pitchFamily="2" charset="2"/>
              <a:buChar char="ü"/>
            </a:pPr>
            <a:r>
              <a:rPr lang="ru-RU" sz="1600" b="1" dirty="0" smtClean="0">
                <a:solidFill>
                  <a:schemeClr val="tx1">
                    <a:lumMod val="50000"/>
                  </a:schemeClr>
                </a:solidFill>
                <a:ea typeface="Segoe UI Symbol" pitchFamily="34" charset="0"/>
              </a:rPr>
              <a:t>Проверка корректности назначения поправочных коэффициентов</a:t>
            </a:r>
            <a:endParaRPr lang="en-US" sz="1600" b="1" dirty="0" smtClean="0">
              <a:solidFill>
                <a:schemeClr val="tx1">
                  <a:lumMod val="50000"/>
                </a:schemeClr>
              </a:solidFill>
              <a:ea typeface="Segoe UI Symbol" pitchFamily="34" charset="0"/>
            </a:endParaRPr>
          </a:p>
        </p:txBody>
      </p:sp>
      <p:sp>
        <p:nvSpPr>
          <p:cNvPr id="59" name="Прямоугольник 58"/>
          <p:cNvSpPr/>
          <p:nvPr/>
        </p:nvSpPr>
        <p:spPr>
          <a:xfrm>
            <a:off x="0" y="4560888"/>
            <a:ext cx="9245600" cy="684212"/>
          </a:xfrm>
          <a:prstGeom prst="rect">
            <a:avLst/>
          </a:prstGeom>
          <a:solidFill>
            <a:schemeClr val="tx1">
              <a:lumMod val="65000"/>
              <a:lumOff val="35000"/>
              <a:alpha val="3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60" name="Прямоугольник 59"/>
          <p:cNvSpPr/>
          <p:nvPr/>
        </p:nvSpPr>
        <p:spPr>
          <a:xfrm>
            <a:off x="2463799" y="4745038"/>
            <a:ext cx="4263249" cy="323850"/>
          </a:xfrm>
          <a:prstGeom prst="rect">
            <a:avLst/>
          </a:prstGeom>
          <a:solidFill>
            <a:schemeClr val="tx1">
              <a:lumMod val="65000"/>
              <a:lumOff val="35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" dirty="0">
                <a:solidFill>
                  <a:schemeClr val="bg1">
                    <a:lumMod val="95000"/>
                  </a:schemeClr>
                </a:solidFill>
                <a:latin typeface="Arial" pitchFamily="34" charset="0"/>
                <a:cs typeface="Arial" pitchFamily="34" charset="0"/>
              </a:rPr>
              <a:t>Группа компаний «СтройСофт».  Профессионалам </a:t>
            </a:r>
            <a:r>
              <a:rPr lang="ru-RU" sz="800" dirty="0">
                <a:latin typeface="Arial" pitchFamily="34" charset="0"/>
                <a:cs typeface="Arial" pitchFamily="34" charset="0"/>
              </a:rPr>
              <a:t>—</a:t>
            </a:r>
            <a:r>
              <a:rPr lang="ru-RU" sz="800" dirty="0">
                <a:solidFill>
                  <a:schemeClr val="bg1">
                    <a:lumMod val="95000"/>
                  </a:schemeClr>
                </a:solidFill>
                <a:latin typeface="Arial" pitchFamily="34" charset="0"/>
                <a:cs typeface="Arial" pitchFamily="34" charset="0"/>
              </a:rPr>
              <a:t> профессиональные решения</a:t>
            </a:r>
            <a:endParaRPr lang="ru-RU" sz="800" b="1" dirty="0">
              <a:solidFill>
                <a:srgbClr val="FFFFFF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075" name="Picture 3" descr="C:\Users\Sveta\Desktop\Для презентации на семинар\4-1_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54448" y="0"/>
            <a:ext cx="6278984" cy="5245100"/>
          </a:xfrm>
          <a:prstGeom prst="rect">
            <a:avLst/>
          </a:prstGeom>
          <a:noFill/>
        </p:spPr>
      </p:pic>
      <p:pic>
        <p:nvPicPr>
          <p:cNvPr id="3076" name="Picture 4" descr="C:\Users\Sveta\Desktop\Для презентации на семинар\4-1_2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454448" y="0"/>
            <a:ext cx="6192688" cy="524536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861047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42" grpId="0" animBg="1"/>
      <p:bldP spid="4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minimalistic-gray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245600" cy="5245098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0" y="6174024"/>
            <a:ext cx="9144000" cy="684000"/>
          </a:xfrm>
          <a:prstGeom prst="rect">
            <a:avLst/>
          </a:prstGeom>
          <a:solidFill>
            <a:schemeClr val="tx1">
              <a:lumMod val="65000"/>
              <a:lumOff val="35000"/>
              <a:alpha val="3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0" y="0"/>
            <a:ext cx="950391" cy="822349"/>
          </a:xfrm>
          <a:prstGeom prst="rect">
            <a:avLst/>
          </a:prstGeom>
          <a:solidFill>
            <a:srgbClr val="F725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ea typeface="Segoe UI" pitchFamily="34" charset="0"/>
                <a:cs typeface="Segoe UI" pitchFamily="34" charset="0"/>
              </a:rPr>
              <a:t>05</a:t>
            </a:r>
            <a:endParaRPr lang="ru-RU" sz="2400" dirty="0">
              <a:ea typeface="Segoe UI" pitchFamily="34" charset="0"/>
              <a:cs typeface="Segoe UI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950392" y="0"/>
            <a:ext cx="82952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chemeClr val="tx1">
                    <a:lumMod val="50000"/>
                  </a:schemeClr>
                </a:solidFill>
                <a:latin typeface="Franklin Gothic Heavy" pitchFamily="34" charset="0"/>
              </a:rPr>
              <a:t>Верификация данных при экспорте/импорте объектов/локальных смет</a:t>
            </a:r>
          </a:p>
        </p:txBody>
      </p:sp>
      <p:sp>
        <p:nvSpPr>
          <p:cNvPr id="16" name="Заголовок 1"/>
          <p:cNvSpPr txBox="1">
            <a:spLocks/>
          </p:cNvSpPr>
          <p:nvPr/>
        </p:nvSpPr>
        <p:spPr>
          <a:xfrm>
            <a:off x="2894608" y="1470422"/>
            <a:ext cx="4320480" cy="360039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144000" tIns="144000" rIns="144000" bIns="144000" rtlCol="0" anchor="ctr" anchorCtr="0">
            <a:noAutofit/>
          </a:bodyPr>
          <a:lstStyle>
            <a:lvl1pPr algn="l" defTabSz="69339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200" kern="1200">
                <a:solidFill>
                  <a:srgbClr val="DE9A1B"/>
                </a:solidFill>
                <a:latin typeface="Gotham Pro" panose="02000503040000020004" pitchFamily="50" charset="0"/>
                <a:ea typeface="+mj-ea"/>
                <a:cs typeface="Gotham Pro" panose="02000503040000020004" pitchFamily="50" charset="0"/>
              </a:defRPr>
            </a:lvl1pPr>
          </a:lstStyle>
          <a:p>
            <a:pPr algn="ctr"/>
            <a:r>
              <a:rPr lang="ru-RU" sz="1600" dirty="0" smtClean="0">
                <a:solidFill>
                  <a:schemeClr val="tx1">
                    <a:lumMod val="50000"/>
                  </a:schemeClr>
                </a:solidFill>
                <a:latin typeface="Franklin Gothic Demi" panose="020B0703020102020204" pitchFamily="34" charset="0"/>
              </a:rPr>
              <a:t>ВЕРСИЯ 9.0 и 9.1</a:t>
            </a:r>
            <a:endParaRPr lang="ru-RU" sz="1600" dirty="0">
              <a:solidFill>
                <a:schemeClr val="tx1">
                  <a:lumMod val="50000"/>
                </a:schemeClr>
              </a:solidFill>
              <a:latin typeface="Franklin Gothic Demi" panose="020B0703020102020204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0" y="2046486"/>
            <a:ext cx="92456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20000" indent="-342900">
              <a:buFont typeface="Wingdings" pitchFamily="2" charset="2"/>
              <a:buChar char="ü"/>
            </a:pPr>
            <a:r>
              <a:rPr lang="ru-RU" sz="1600" b="1" dirty="0" smtClean="0">
                <a:solidFill>
                  <a:schemeClr val="tx1">
                    <a:lumMod val="50000"/>
                  </a:schemeClr>
                </a:solidFill>
                <a:ea typeface="Segoe UI Symbol" pitchFamily="34" charset="0"/>
              </a:rPr>
              <a:t>Верификация типовых расчетов при импорте объектов</a:t>
            </a:r>
            <a:endParaRPr lang="en-US" sz="1600" b="1" dirty="0" smtClean="0">
              <a:solidFill>
                <a:schemeClr val="tx1">
                  <a:lumMod val="50000"/>
                </a:schemeClr>
              </a:solidFill>
              <a:ea typeface="Segoe UI Symbol" pitchFamily="34" charset="0"/>
            </a:endParaRPr>
          </a:p>
        </p:txBody>
      </p:sp>
      <p:sp>
        <p:nvSpPr>
          <p:cNvPr id="42" name="Заголовок 1"/>
          <p:cNvSpPr txBox="1">
            <a:spLocks/>
          </p:cNvSpPr>
          <p:nvPr/>
        </p:nvSpPr>
        <p:spPr>
          <a:xfrm>
            <a:off x="2894608" y="2838574"/>
            <a:ext cx="4320480" cy="360039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144000" tIns="144000" rIns="144000" bIns="144000" rtlCol="0" anchor="ctr" anchorCtr="0">
            <a:noAutofit/>
          </a:bodyPr>
          <a:lstStyle>
            <a:lvl1pPr algn="l" defTabSz="69339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200" kern="1200">
                <a:solidFill>
                  <a:srgbClr val="DE9A1B"/>
                </a:solidFill>
                <a:latin typeface="Gotham Pro" panose="02000503040000020004" pitchFamily="50" charset="0"/>
                <a:ea typeface="+mj-ea"/>
                <a:cs typeface="Gotham Pro" panose="02000503040000020004" pitchFamily="50" charset="0"/>
              </a:defRPr>
            </a:lvl1pPr>
          </a:lstStyle>
          <a:p>
            <a:pPr algn="ctr"/>
            <a:r>
              <a:rPr lang="ru-RU" sz="1600" dirty="0" smtClean="0">
                <a:solidFill>
                  <a:schemeClr val="tx1">
                    <a:lumMod val="50000"/>
                  </a:schemeClr>
                </a:solidFill>
                <a:latin typeface="Franklin Gothic Demi" panose="020B0703020102020204" pitchFamily="34" charset="0"/>
              </a:rPr>
              <a:t>ВЕРСИЯ 9.2</a:t>
            </a:r>
            <a:endParaRPr lang="ru-RU" sz="1600" dirty="0">
              <a:solidFill>
                <a:schemeClr val="tx1">
                  <a:lumMod val="50000"/>
                </a:schemeClr>
              </a:solidFill>
              <a:latin typeface="Franklin Gothic Demi" panose="020B0703020102020204" pitchFamily="34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0" y="3414638"/>
            <a:ext cx="92456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20000" indent="-342900">
              <a:buFont typeface="Wingdings" pitchFamily="2" charset="2"/>
              <a:buChar char="ü"/>
            </a:pPr>
            <a:r>
              <a:rPr lang="ru-RU" sz="1600" b="1" dirty="0" smtClean="0">
                <a:solidFill>
                  <a:schemeClr val="tx1">
                    <a:lumMod val="50000"/>
                  </a:schemeClr>
                </a:solidFill>
                <a:ea typeface="Segoe UI Symbol" pitchFamily="34" charset="0"/>
              </a:rPr>
              <a:t>Верификация типовых настроек при импорте объектов/локальных смет</a:t>
            </a:r>
            <a:endParaRPr lang="en-US" sz="1600" b="1" dirty="0" smtClean="0">
              <a:solidFill>
                <a:schemeClr val="tx1">
                  <a:lumMod val="50000"/>
                </a:schemeClr>
              </a:solidFill>
              <a:ea typeface="Segoe UI Symbol" pitchFamily="34" charset="0"/>
            </a:endParaRPr>
          </a:p>
        </p:txBody>
      </p:sp>
      <p:sp>
        <p:nvSpPr>
          <p:cNvPr id="59" name="Прямоугольник 58"/>
          <p:cNvSpPr/>
          <p:nvPr/>
        </p:nvSpPr>
        <p:spPr>
          <a:xfrm>
            <a:off x="0" y="4560888"/>
            <a:ext cx="9245600" cy="684212"/>
          </a:xfrm>
          <a:prstGeom prst="rect">
            <a:avLst/>
          </a:prstGeom>
          <a:solidFill>
            <a:schemeClr val="tx1">
              <a:lumMod val="65000"/>
              <a:lumOff val="35000"/>
              <a:alpha val="3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60" name="Прямоугольник 59"/>
          <p:cNvSpPr/>
          <p:nvPr/>
        </p:nvSpPr>
        <p:spPr>
          <a:xfrm>
            <a:off x="2463799" y="4745038"/>
            <a:ext cx="4263249" cy="323850"/>
          </a:xfrm>
          <a:prstGeom prst="rect">
            <a:avLst/>
          </a:prstGeom>
          <a:solidFill>
            <a:schemeClr val="tx1">
              <a:lumMod val="65000"/>
              <a:lumOff val="35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" dirty="0">
                <a:solidFill>
                  <a:schemeClr val="bg1">
                    <a:lumMod val="95000"/>
                  </a:schemeClr>
                </a:solidFill>
                <a:latin typeface="Arial" pitchFamily="34" charset="0"/>
                <a:cs typeface="Arial" pitchFamily="34" charset="0"/>
              </a:rPr>
              <a:t>Группа компаний «СтройСофт».  Профессионалам </a:t>
            </a:r>
            <a:r>
              <a:rPr lang="ru-RU" sz="800" dirty="0">
                <a:latin typeface="Arial" pitchFamily="34" charset="0"/>
                <a:cs typeface="Arial" pitchFamily="34" charset="0"/>
              </a:rPr>
              <a:t>—</a:t>
            </a:r>
            <a:r>
              <a:rPr lang="ru-RU" sz="800" dirty="0">
                <a:solidFill>
                  <a:schemeClr val="bg1">
                    <a:lumMod val="95000"/>
                  </a:schemeClr>
                </a:solidFill>
                <a:latin typeface="Arial" pitchFamily="34" charset="0"/>
                <a:cs typeface="Arial" pitchFamily="34" charset="0"/>
              </a:rPr>
              <a:t> профессиональные решения</a:t>
            </a:r>
            <a:endParaRPr lang="ru-RU" sz="800" b="1" dirty="0">
              <a:solidFill>
                <a:srgbClr val="FFFFFF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098" name="Picture 2" descr="C:\Users\Sveta\Desktop\Для презентации на семинар\5-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98464" y="0"/>
            <a:ext cx="7058730" cy="5245100"/>
          </a:xfrm>
          <a:prstGeom prst="rect">
            <a:avLst/>
          </a:prstGeom>
          <a:noFill/>
        </p:spPr>
      </p:pic>
      <p:pic>
        <p:nvPicPr>
          <p:cNvPr id="4099" name="Picture 3" descr="C:\Users\Sveta\Desktop\Для презентации на семинар\5-2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670473" y="19962"/>
            <a:ext cx="5616624" cy="522513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861047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 animBg="1"/>
      <p:bldP spid="25" grpId="0"/>
      <p:bldP spid="42" grpId="0" animBg="1"/>
      <p:bldP spid="4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minimalistic-gray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245600" cy="5245098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0" y="6174024"/>
            <a:ext cx="9144000" cy="684000"/>
          </a:xfrm>
          <a:prstGeom prst="rect">
            <a:avLst/>
          </a:prstGeom>
          <a:solidFill>
            <a:schemeClr val="tx1">
              <a:lumMod val="65000"/>
              <a:lumOff val="35000"/>
              <a:alpha val="3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0" y="0"/>
            <a:ext cx="950391" cy="822349"/>
          </a:xfrm>
          <a:prstGeom prst="rect">
            <a:avLst/>
          </a:prstGeom>
          <a:solidFill>
            <a:srgbClr val="F725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ea typeface="Segoe UI" pitchFamily="34" charset="0"/>
                <a:cs typeface="Segoe UI" pitchFamily="34" charset="0"/>
              </a:rPr>
              <a:t>06</a:t>
            </a:r>
            <a:endParaRPr lang="ru-RU" sz="2400" dirty="0">
              <a:ea typeface="Segoe UI" pitchFamily="34" charset="0"/>
              <a:cs typeface="Segoe UI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950392" y="174278"/>
            <a:ext cx="82952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chemeClr val="tx1">
                    <a:lumMod val="50000"/>
                  </a:schemeClr>
                </a:solidFill>
                <a:latin typeface="Franklin Gothic Heavy" pitchFamily="34" charset="0"/>
              </a:rPr>
              <a:t>Реструктуризация представления данных</a:t>
            </a:r>
          </a:p>
        </p:txBody>
      </p:sp>
      <p:sp>
        <p:nvSpPr>
          <p:cNvPr id="16" name="Заголовок 1"/>
          <p:cNvSpPr txBox="1">
            <a:spLocks/>
          </p:cNvSpPr>
          <p:nvPr/>
        </p:nvSpPr>
        <p:spPr>
          <a:xfrm>
            <a:off x="2894608" y="1398414"/>
            <a:ext cx="4320480" cy="360039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144000" tIns="144000" rIns="144000" bIns="144000" rtlCol="0" anchor="ctr" anchorCtr="0">
            <a:noAutofit/>
          </a:bodyPr>
          <a:lstStyle>
            <a:lvl1pPr algn="l" defTabSz="69339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200" kern="1200">
                <a:solidFill>
                  <a:srgbClr val="DE9A1B"/>
                </a:solidFill>
                <a:latin typeface="Gotham Pro" panose="02000503040000020004" pitchFamily="50" charset="0"/>
                <a:ea typeface="+mj-ea"/>
                <a:cs typeface="Gotham Pro" panose="02000503040000020004" pitchFamily="50" charset="0"/>
              </a:defRPr>
            </a:lvl1pPr>
          </a:lstStyle>
          <a:p>
            <a:pPr algn="ctr"/>
            <a:r>
              <a:rPr lang="ru-RU" sz="1600" dirty="0" smtClean="0">
                <a:solidFill>
                  <a:schemeClr val="tx1">
                    <a:lumMod val="50000"/>
                  </a:schemeClr>
                </a:solidFill>
                <a:latin typeface="Franklin Gothic Demi" panose="020B0703020102020204" pitchFamily="34" charset="0"/>
              </a:rPr>
              <a:t>ВЕРСИЯ 9.0 и 9.1</a:t>
            </a:r>
            <a:endParaRPr lang="ru-RU" sz="1600" dirty="0">
              <a:solidFill>
                <a:schemeClr val="tx1">
                  <a:lumMod val="50000"/>
                </a:schemeClr>
              </a:solidFill>
              <a:latin typeface="Franklin Gothic Demi" panose="020B0703020102020204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0" y="1974478"/>
            <a:ext cx="92456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20000" indent="-342900">
              <a:buFont typeface="Wingdings" pitchFamily="2" charset="2"/>
              <a:buChar char="ü"/>
            </a:pPr>
            <a:r>
              <a:rPr lang="ru-RU" sz="1600" b="1" dirty="0" smtClean="0">
                <a:solidFill>
                  <a:schemeClr val="tx1">
                    <a:lumMod val="50000"/>
                  </a:schemeClr>
                </a:solidFill>
                <a:ea typeface="Segoe UI Symbol" pitchFamily="34" charset="0"/>
              </a:rPr>
              <a:t>Изменение порядка отображения показателей пересчета сметных строк</a:t>
            </a:r>
            <a:endParaRPr lang="en-US" sz="1600" b="1" dirty="0" smtClean="0">
              <a:solidFill>
                <a:schemeClr val="tx1">
                  <a:lumMod val="50000"/>
                </a:schemeClr>
              </a:solidFill>
              <a:ea typeface="Segoe UI Symbol" pitchFamily="34" charset="0"/>
            </a:endParaRPr>
          </a:p>
        </p:txBody>
      </p:sp>
      <p:sp>
        <p:nvSpPr>
          <p:cNvPr id="59" name="Прямоугольник 58"/>
          <p:cNvSpPr/>
          <p:nvPr/>
        </p:nvSpPr>
        <p:spPr>
          <a:xfrm>
            <a:off x="0" y="4560888"/>
            <a:ext cx="9245600" cy="684212"/>
          </a:xfrm>
          <a:prstGeom prst="rect">
            <a:avLst/>
          </a:prstGeom>
          <a:solidFill>
            <a:schemeClr val="tx1">
              <a:lumMod val="65000"/>
              <a:lumOff val="35000"/>
              <a:alpha val="3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60" name="Прямоугольник 59"/>
          <p:cNvSpPr/>
          <p:nvPr/>
        </p:nvSpPr>
        <p:spPr>
          <a:xfrm>
            <a:off x="2463799" y="4745038"/>
            <a:ext cx="4263249" cy="323850"/>
          </a:xfrm>
          <a:prstGeom prst="rect">
            <a:avLst/>
          </a:prstGeom>
          <a:solidFill>
            <a:schemeClr val="tx1">
              <a:lumMod val="65000"/>
              <a:lumOff val="35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" dirty="0">
                <a:solidFill>
                  <a:schemeClr val="bg1">
                    <a:lumMod val="95000"/>
                  </a:schemeClr>
                </a:solidFill>
                <a:latin typeface="Arial" pitchFamily="34" charset="0"/>
                <a:cs typeface="Arial" pitchFamily="34" charset="0"/>
              </a:rPr>
              <a:t>Группа компаний «СтройСофт».  Профессионалам </a:t>
            </a:r>
            <a:r>
              <a:rPr lang="ru-RU" sz="800" dirty="0">
                <a:latin typeface="Arial" pitchFamily="34" charset="0"/>
                <a:cs typeface="Arial" pitchFamily="34" charset="0"/>
              </a:rPr>
              <a:t>—</a:t>
            </a:r>
            <a:r>
              <a:rPr lang="ru-RU" sz="800" dirty="0">
                <a:solidFill>
                  <a:schemeClr val="bg1">
                    <a:lumMod val="95000"/>
                  </a:schemeClr>
                </a:solidFill>
                <a:latin typeface="Arial" pitchFamily="34" charset="0"/>
                <a:cs typeface="Arial" pitchFamily="34" charset="0"/>
              </a:rPr>
              <a:t> профессиональные решения</a:t>
            </a:r>
            <a:endParaRPr lang="ru-RU" sz="800" b="1" dirty="0">
              <a:solidFill>
                <a:srgbClr val="FFFFF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0" y="2406526"/>
            <a:ext cx="92456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20000" indent="-342900">
              <a:buFont typeface="Wingdings" pitchFamily="2" charset="2"/>
              <a:buChar char="ü"/>
            </a:pPr>
            <a:r>
              <a:rPr lang="ru-RU" sz="1600" b="1" dirty="0" smtClean="0">
                <a:solidFill>
                  <a:schemeClr val="tx1">
                    <a:lumMod val="50000"/>
                  </a:schemeClr>
                </a:solidFill>
                <a:ea typeface="Segoe UI Symbol" pitchFamily="34" charset="0"/>
              </a:rPr>
              <a:t>Изменение представления данных в мастере экспертизы</a:t>
            </a:r>
            <a:endParaRPr lang="en-US" sz="1600" b="1" dirty="0" smtClean="0">
              <a:solidFill>
                <a:schemeClr val="tx1">
                  <a:lumMod val="50000"/>
                </a:schemeClr>
              </a:solidFill>
              <a:ea typeface="Segoe UI Symbol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0" y="2838574"/>
            <a:ext cx="92456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20000" indent="-342900">
              <a:buFont typeface="Wingdings" pitchFamily="2" charset="2"/>
              <a:buChar char="ü"/>
            </a:pPr>
            <a:r>
              <a:rPr lang="ru-RU" sz="1600" b="1" dirty="0" smtClean="0">
                <a:solidFill>
                  <a:schemeClr val="tx1">
                    <a:lumMod val="50000"/>
                  </a:schemeClr>
                </a:solidFill>
                <a:ea typeface="Segoe UI Symbol" pitchFamily="34" charset="0"/>
              </a:rPr>
              <a:t>Переработка отчетной формы с результатами экспертизы</a:t>
            </a:r>
            <a:endParaRPr lang="en-US" sz="1600" b="1" dirty="0" smtClean="0">
              <a:solidFill>
                <a:schemeClr val="tx1">
                  <a:lumMod val="50000"/>
                </a:schemeClr>
              </a:solidFill>
              <a:ea typeface="Segoe UI Symbol" pitchFamily="34" charset="0"/>
            </a:endParaRPr>
          </a:p>
        </p:txBody>
      </p:sp>
      <p:pic>
        <p:nvPicPr>
          <p:cNvPr id="5122" name="Picture 2" descr="C:\Users\Sveta\Desktop\Для презентации на семинар\6-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489768" y="0"/>
            <a:ext cx="9245599" cy="5245100"/>
          </a:xfrm>
          <a:prstGeom prst="rect">
            <a:avLst/>
          </a:prstGeom>
          <a:noFill/>
        </p:spPr>
      </p:pic>
      <p:pic>
        <p:nvPicPr>
          <p:cNvPr id="5123" name="Picture 3" descr="C:\Users\Sveta\Desktop\Для презентации на семинар\6-2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310432" y="0"/>
            <a:ext cx="6624736" cy="5303205"/>
          </a:xfrm>
          <a:prstGeom prst="rect">
            <a:avLst/>
          </a:prstGeom>
          <a:noFill/>
        </p:spPr>
      </p:pic>
      <p:pic>
        <p:nvPicPr>
          <p:cNvPr id="5124" name="Picture 4" descr="C:\Users\Sveta\Desktop\Для презентации на семинар\6-2_1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454448" y="0"/>
            <a:ext cx="5976664" cy="5282944"/>
          </a:xfrm>
          <a:prstGeom prst="rect">
            <a:avLst/>
          </a:prstGeom>
          <a:noFill/>
        </p:spPr>
      </p:pic>
      <p:pic>
        <p:nvPicPr>
          <p:cNvPr id="5125" name="Picture 5" descr="C:\Users\Sveta\Desktop\Для презентации на семинар\6-2_2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-489768" y="0"/>
            <a:ext cx="9735368" cy="52451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861047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 animBg="1"/>
      <p:bldP spid="25" grpId="0"/>
      <p:bldP spid="12" grpId="0"/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minimalistic-gray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245600" cy="5245098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0" y="6174024"/>
            <a:ext cx="9144000" cy="684000"/>
          </a:xfrm>
          <a:prstGeom prst="rect">
            <a:avLst/>
          </a:prstGeom>
          <a:solidFill>
            <a:schemeClr val="tx1">
              <a:lumMod val="65000"/>
              <a:lumOff val="35000"/>
              <a:alpha val="3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0" y="0"/>
            <a:ext cx="950391" cy="822349"/>
          </a:xfrm>
          <a:prstGeom prst="rect">
            <a:avLst/>
          </a:prstGeom>
          <a:solidFill>
            <a:srgbClr val="F725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ea typeface="Segoe UI" pitchFamily="34" charset="0"/>
                <a:cs typeface="Segoe UI" pitchFamily="34" charset="0"/>
              </a:rPr>
              <a:t>07</a:t>
            </a:r>
            <a:endParaRPr lang="ru-RU" sz="2400" dirty="0">
              <a:ea typeface="Segoe UI" pitchFamily="34" charset="0"/>
              <a:cs typeface="Segoe UI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950392" y="174278"/>
            <a:ext cx="82952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chemeClr val="tx1">
                    <a:lumMod val="50000"/>
                  </a:schemeClr>
                </a:solidFill>
                <a:latin typeface="Franklin Gothic Heavy" pitchFamily="34" charset="0"/>
              </a:rPr>
              <a:t>Расширение режима «Поиска»</a:t>
            </a:r>
          </a:p>
        </p:txBody>
      </p:sp>
      <p:sp>
        <p:nvSpPr>
          <p:cNvPr id="16" name="Заголовок 1"/>
          <p:cNvSpPr txBox="1">
            <a:spLocks/>
          </p:cNvSpPr>
          <p:nvPr/>
        </p:nvSpPr>
        <p:spPr>
          <a:xfrm>
            <a:off x="2894608" y="1470422"/>
            <a:ext cx="4320480" cy="360039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144000" tIns="144000" rIns="144000" bIns="144000" rtlCol="0" anchor="ctr" anchorCtr="0">
            <a:noAutofit/>
          </a:bodyPr>
          <a:lstStyle>
            <a:lvl1pPr algn="l" defTabSz="69339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200" kern="1200">
                <a:solidFill>
                  <a:srgbClr val="DE9A1B"/>
                </a:solidFill>
                <a:latin typeface="Gotham Pro" panose="02000503040000020004" pitchFamily="50" charset="0"/>
                <a:ea typeface="+mj-ea"/>
                <a:cs typeface="Gotham Pro" panose="02000503040000020004" pitchFamily="50" charset="0"/>
              </a:defRPr>
            </a:lvl1pPr>
          </a:lstStyle>
          <a:p>
            <a:pPr algn="ctr"/>
            <a:r>
              <a:rPr lang="ru-RU" sz="1600" dirty="0" smtClean="0">
                <a:solidFill>
                  <a:schemeClr val="tx1">
                    <a:lumMod val="50000"/>
                  </a:schemeClr>
                </a:solidFill>
                <a:latin typeface="Franklin Gothic Demi" panose="020B0703020102020204" pitchFamily="34" charset="0"/>
              </a:rPr>
              <a:t>ВЕРСИЯ 9.0 и 9.1</a:t>
            </a:r>
            <a:endParaRPr lang="ru-RU" sz="1600" dirty="0">
              <a:solidFill>
                <a:schemeClr val="tx1">
                  <a:lumMod val="50000"/>
                </a:schemeClr>
              </a:solidFill>
              <a:latin typeface="Franklin Gothic Demi" panose="020B0703020102020204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0" y="2046486"/>
            <a:ext cx="92456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20000" indent="-342900">
              <a:buFont typeface="Wingdings" pitchFamily="2" charset="2"/>
              <a:buChar char="ü"/>
            </a:pPr>
            <a:r>
              <a:rPr lang="ru-RU" sz="1600" b="1" dirty="0" smtClean="0">
                <a:solidFill>
                  <a:schemeClr val="tx1">
                    <a:lumMod val="50000"/>
                  </a:schemeClr>
                </a:solidFill>
                <a:ea typeface="Segoe UI Symbol" pitchFamily="34" charset="0"/>
              </a:rPr>
              <a:t>Поиск в справочнике поправок</a:t>
            </a:r>
            <a:endParaRPr lang="en-US" sz="1600" b="1" dirty="0" smtClean="0">
              <a:solidFill>
                <a:schemeClr val="tx1">
                  <a:lumMod val="50000"/>
                </a:schemeClr>
              </a:solidFill>
              <a:ea typeface="Segoe UI Symbol" pitchFamily="34" charset="0"/>
            </a:endParaRPr>
          </a:p>
        </p:txBody>
      </p:sp>
      <p:sp>
        <p:nvSpPr>
          <p:cNvPr id="42" name="Заголовок 1"/>
          <p:cNvSpPr txBox="1">
            <a:spLocks/>
          </p:cNvSpPr>
          <p:nvPr/>
        </p:nvSpPr>
        <p:spPr>
          <a:xfrm>
            <a:off x="2894608" y="2838574"/>
            <a:ext cx="4320480" cy="360039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144000" tIns="144000" rIns="144000" bIns="144000" rtlCol="0" anchor="ctr" anchorCtr="0">
            <a:noAutofit/>
          </a:bodyPr>
          <a:lstStyle>
            <a:lvl1pPr algn="l" defTabSz="69339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200" kern="1200">
                <a:solidFill>
                  <a:srgbClr val="DE9A1B"/>
                </a:solidFill>
                <a:latin typeface="Gotham Pro" panose="02000503040000020004" pitchFamily="50" charset="0"/>
                <a:ea typeface="+mj-ea"/>
                <a:cs typeface="Gotham Pro" panose="02000503040000020004" pitchFamily="50" charset="0"/>
              </a:defRPr>
            </a:lvl1pPr>
          </a:lstStyle>
          <a:p>
            <a:pPr algn="ctr"/>
            <a:r>
              <a:rPr lang="ru-RU" sz="1600" dirty="0" smtClean="0">
                <a:solidFill>
                  <a:schemeClr val="tx1">
                    <a:lumMod val="50000"/>
                  </a:schemeClr>
                </a:solidFill>
                <a:latin typeface="Franklin Gothic Demi" panose="020B0703020102020204" pitchFamily="34" charset="0"/>
              </a:rPr>
              <a:t>ВЕРСИЯ 9.2</a:t>
            </a:r>
            <a:endParaRPr lang="ru-RU" sz="1600" dirty="0">
              <a:solidFill>
                <a:schemeClr val="tx1">
                  <a:lumMod val="50000"/>
                </a:schemeClr>
              </a:solidFill>
              <a:latin typeface="Franklin Gothic Demi" panose="020B0703020102020204" pitchFamily="34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0" y="3414638"/>
            <a:ext cx="92456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20000" indent="-342900">
              <a:buFont typeface="Wingdings" pitchFamily="2" charset="2"/>
              <a:buChar char="ü"/>
            </a:pPr>
            <a:r>
              <a:rPr lang="ru-RU" sz="1600" b="1" dirty="0" smtClean="0">
                <a:solidFill>
                  <a:schemeClr val="tx1">
                    <a:lumMod val="50000"/>
                  </a:schemeClr>
                </a:solidFill>
                <a:ea typeface="Segoe UI Symbol" pitchFamily="34" charset="0"/>
              </a:rPr>
              <a:t>Поиск по строкам-комментариям</a:t>
            </a:r>
            <a:endParaRPr lang="en-US" sz="1600" b="1" dirty="0" smtClean="0">
              <a:solidFill>
                <a:schemeClr val="tx1">
                  <a:lumMod val="50000"/>
                </a:schemeClr>
              </a:solidFill>
              <a:ea typeface="Segoe UI Symbol" pitchFamily="34" charset="0"/>
            </a:endParaRPr>
          </a:p>
        </p:txBody>
      </p:sp>
      <p:sp>
        <p:nvSpPr>
          <p:cNvPr id="59" name="Прямоугольник 58"/>
          <p:cNvSpPr/>
          <p:nvPr/>
        </p:nvSpPr>
        <p:spPr>
          <a:xfrm>
            <a:off x="0" y="4560888"/>
            <a:ext cx="9245600" cy="684212"/>
          </a:xfrm>
          <a:prstGeom prst="rect">
            <a:avLst/>
          </a:prstGeom>
          <a:solidFill>
            <a:schemeClr val="tx1">
              <a:lumMod val="65000"/>
              <a:lumOff val="35000"/>
              <a:alpha val="3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60" name="Прямоугольник 59"/>
          <p:cNvSpPr/>
          <p:nvPr/>
        </p:nvSpPr>
        <p:spPr>
          <a:xfrm>
            <a:off x="2463799" y="4745038"/>
            <a:ext cx="4263249" cy="323850"/>
          </a:xfrm>
          <a:prstGeom prst="rect">
            <a:avLst/>
          </a:prstGeom>
          <a:solidFill>
            <a:schemeClr val="tx1">
              <a:lumMod val="65000"/>
              <a:lumOff val="35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" dirty="0">
                <a:solidFill>
                  <a:schemeClr val="bg1">
                    <a:lumMod val="95000"/>
                  </a:schemeClr>
                </a:solidFill>
                <a:latin typeface="Arial" pitchFamily="34" charset="0"/>
                <a:cs typeface="Arial" pitchFamily="34" charset="0"/>
              </a:rPr>
              <a:t>Группа компаний «СтройСофт».  Профессионалам </a:t>
            </a:r>
            <a:r>
              <a:rPr lang="ru-RU" sz="800" dirty="0">
                <a:latin typeface="Arial" pitchFamily="34" charset="0"/>
                <a:cs typeface="Arial" pitchFamily="34" charset="0"/>
              </a:rPr>
              <a:t>—</a:t>
            </a:r>
            <a:r>
              <a:rPr lang="ru-RU" sz="800" dirty="0">
                <a:solidFill>
                  <a:schemeClr val="bg1">
                    <a:lumMod val="95000"/>
                  </a:schemeClr>
                </a:solidFill>
                <a:latin typeface="Arial" pitchFamily="34" charset="0"/>
                <a:cs typeface="Arial" pitchFamily="34" charset="0"/>
              </a:rPr>
              <a:t> профессиональные решения</a:t>
            </a:r>
            <a:endParaRPr lang="ru-RU" sz="800" b="1" dirty="0">
              <a:solidFill>
                <a:srgbClr val="FFFFFF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6149" name="Picture 5" descr="C:\Users\Sveta\Desktop\Для презентации на семинар\7-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8236446" cy="5245100"/>
          </a:xfrm>
          <a:prstGeom prst="rect">
            <a:avLst/>
          </a:prstGeom>
          <a:noFill/>
        </p:spPr>
      </p:pic>
      <p:pic>
        <p:nvPicPr>
          <p:cNvPr id="6150" name="Picture 6" descr="C:\Users\Sveta\Desktop\Для презентации на семинар\7-2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0"/>
            <a:ext cx="9245600" cy="529361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861047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 animBg="1"/>
      <p:bldP spid="25" grpId="0"/>
      <p:bldP spid="42" grpId="1" animBg="1"/>
      <p:bldP spid="44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minimalistic-gray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245600" cy="5245098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0" y="0"/>
            <a:ext cx="950391" cy="822349"/>
          </a:xfrm>
          <a:prstGeom prst="rect">
            <a:avLst/>
          </a:prstGeom>
          <a:solidFill>
            <a:srgbClr val="F725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ea typeface="Segoe UI" pitchFamily="34" charset="0"/>
                <a:cs typeface="Segoe UI" pitchFamily="34" charset="0"/>
              </a:rPr>
              <a:t>08</a:t>
            </a:r>
            <a:endParaRPr lang="ru-RU" sz="2400" dirty="0">
              <a:ea typeface="Segoe UI" pitchFamily="34" charset="0"/>
              <a:cs typeface="Segoe UI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950392" y="174278"/>
            <a:ext cx="82952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chemeClr val="tx1">
                    <a:lumMod val="50000"/>
                  </a:schemeClr>
                </a:solidFill>
                <a:latin typeface="Franklin Gothic Heavy" pitchFamily="34" charset="0"/>
              </a:rPr>
              <a:t>Повышение наглядности и эргономичности ПК</a:t>
            </a:r>
          </a:p>
        </p:txBody>
      </p:sp>
      <p:sp>
        <p:nvSpPr>
          <p:cNvPr id="16" name="Заголовок 1"/>
          <p:cNvSpPr txBox="1">
            <a:spLocks/>
          </p:cNvSpPr>
          <p:nvPr/>
        </p:nvSpPr>
        <p:spPr>
          <a:xfrm>
            <a:off x="2894608" y="1038374"/>
            <a:ext cx="4320480" cy="360039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144000" tIns="144000" rIns="144000" bIns="144000" rtlCol="0" anchor="ctr" anchorCtr="0">
            <a:noAutofit/>
          </a:bodyPr>
          <a:lstStyle>
            <a:lvl1pPr algn="l" defTabSz="69339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200" kern="1200">
                <a:solidFill>
                  <a:srgbClr val="DE9A1B"/>
                </a:solidFill>
                <a:latin typeface="Gotham Pro" panose="02000503040000020004" pitchFamily="50" charset="0"/>
                <a:ea typeface="+mj-ea"/>
                <a:cs typeface="Gotham Pro" panose="02000503040000020004" pitchFamily="50" charset="0"/>
              </a:defRPr>
            </a:lvl1pPr>
          </a:lstStyle>
          <a:p>
            <a:pPr algn="ctr"/>
            <a:r>
              <a:rPr lang="ru-RU" sz="1600" dirty="0" smtClean="0">
                <a:solidFill>
                  <a:schemeClr val="tx1">
                    <a:lumMod val="50000"/>
                  </a:schemeClr>
                </a:solidFill>
                <a:latin typeface="Franklin Gothic Demi" panose="020B0703020102020204" pitchFamily="34" charset="0"/>
              </a:rPr>
              <a:t>ВЕРСИЯ 9.0 и 9.1</a:t>
            </a:r>
            <a:endParaRPr lang="ru-RU" sz="1600" dirty="0">
              <a:solidFill>
                <a:schemeClr val="tx1">
                  <a:lumMod val="50000"/>
                </a:schemeClr>
              </a:solidFill>
              <a:latin typeface="Franklin Gothic Demi" panose="020B0703020102020204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0" y="1686446"/>
            <a:ext cx="92456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20000" indent="-342900">
              <a:buFont typeface="Wingdings" pitchFamily="2" charset="2"/>
              <a:buChar char="ü"/>
            </a:pPr>
            <a:r>
              <a:rPr lang="ru-RU" sz="1600" b="1" dirty="0" smtClean="0">
                <a:solidFill>
                  <a:schemeClr val="tx1">
                    <a:lumMod val="50000"/>
                  </a:schemeClr>
                </a:solidFill>
                <a:ea typeface="Segoe UI Symbol" pitchFamily="34" charset="0"/>
              </a:rPr>
              <a:t>Настройка интерфейса программы</a:t>
            </a:r>
            <a:endParaRPr lang="en-US" sz="1600" b="1" dirty="0" smtClean="0">
              <a:solidFill>
                <a:schemeClr val="tx1">
                  <a:lumMod val="50000"/>
                </a:schemeClr>
              </a:solidFill>
              <a:ea typeface="Segoe UI Symbol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0" y="2046486"/>
            <a:ext cx="92456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20000" indent="-342900">
              <a:buFont typeface="Wingdings" pitchFamily="2" charset="2"/>
              <a:buChar char="ü"/>
            </a:pPr>
            <a:r>
              <a:rPr lang="ru-RU" sz="1600" b="1" dirty="0" smtClean="0">
                <a:solidFill>
                  <a:schemeClr val="tx1">
                    <a:lumMod val="50000"/>
                  </a:schemeClr>
                </a:solidFill>
                <a:ea typeface="Segoe UI Symbol" pitchFamily="34" charset="0"/>
              </a:rPr>
              <a:t>Режим «</a:t>
            </a:r>
            <a:r>
              <a:rPr lang="ru-RU" sz="1600" b="1" dirty="0" err="1" smtClean="0">
                <a:solidFill>
                  <a:schemeClr val="tx1">
                    <a:lumMod val="50000"/>
                  </a:schemeClr>
                </a:solidFill>
                <a:ea typeface="Segoe UI Symbol" pitchFamily="34" charset="0"/>
              </a:rPr>
              <a:t>Предпросмотр</a:t>
            </a:r>
            <a:r>
              <a:rPr lang="ru-RU" sz="1600" b="1" dirty="0" smtClean="0">
                <a:solidFill>
                  <a:schemeClr val="tx1">
                    <a:lumMod val="50000"/>
                  </a:schemeClr>
                </a:solidFill>
                <a:ea typeface="Segoe UI Symbol" pitchFamily="34" charset="0"/>
              </a:rPr>
              <a:t>» отчетных форм</a:t>
            </a:r>
            <a:endParaRPr lang="en-US" sz="1600" b="1" dirty="0" smtClean="0">
              <a:solidFill>
                <a:schemeClr val="tx1">
                  <a:lumMod val="50000"/>
                </a:schemeClr>
              </a:solidFill>
              <a:ea typeface="Segoe UI Symbol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0" y="2406526"/>
            <a:ext cx="92456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20000" indent="-342900">
              <a:buFont typeface="Wingdings" pitchFamily="2" charset="2"/>
              <a:buChar char="ü"/>
            </a:pPr>
            <a:r>
              <a:rPr lang="ru-RU" sz="1600" b="1" dirty="0" smtClean="0">
                <a:solidFill>
                  <a:schemeClr val="tx1">
                    <a:lumMod val="50000"/>
                  </a:schemeClr>
                </a:solidFill>
                <a:ea typeface="Segoe UI Symbol" pitchFamily="34" charset="0"/>
              </a:rPr>
              <a:t>Отображение итоговой стоимости объекта</a:t>
            </a:r>
            <a:endParaRPr lang="en-US" sz="1600" b="1" dirty="0" smtClean="0">
              <a:solidFill>
                <a:schemeClr val="tx1">
                  <a:lumMod val="50000"/>
                </a:schemeClr>
              </a:solidFill>
              <a:ea typeface="Segoe UI Symbol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0" y="2766566"/>
            <a:ext cx="92456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20000" indent="-342900">
              <a:buFont typeface="Wingdings" pitchFamily="2" charset="2"/>
              <a:buChar char="ü"/>
            </a:pPr>
            <a:r>
              <a:rPr lang="ru-RU" sz="1600" b="1" dirty="0" smtClean="0">
                <a:solidFill>
                  <a:schemeClr val="tx1">
                    <a:lumMod val="50000"/>
                  </a:schemeClr>
                </a:solidFill>
                <a:ea typeface="Segoe UI Symbol" pitchFamily="34" charset="0"/>
              </a:rPr>
              <a:t>Отображение столбцов с единичными показателями стоимости</a:t>
            </a:r>
            <a:endParaRPr lang="en-US" sz="1600" b="1" dirty="0" smtClean="0">
              <a:solidFill>
                <a:schemeClr val="tx1">
                  <a:lumMod val="50000"/>
                </a:schemeClr>
              </a:solidFill>
              <a:ea typeface="Segoe UI Symbol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0" y="3126606"/>
            <a:ext cx="92456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20000" indent="-342900">
              <a:buFont typeface="Wingdings" pitchFamily="2" charset="2"/>
              <a:buChar char="ü"/>
            </a:pPr>
            <a:r>
              <a:rPr lang="ru-RU" sz="1600" b="1" dirty="0" smtClean="0">
                <a:solidFill>
                  <a:schemeClr val="tx1">
                    <a:lumMod val="50000"/>
                  </a:schemeClr>
                </a:solidFill>
                <a:ea typeface="Segoe UI Symbol" pitchFamily="34" charset="0"/>
              </a:rPr>
              <a:t>Доп. информация о наименованиях СНБ при составлении СД</a:t>
            </a:r>
            <a:endParaRPr lang="en-US" sz="1600" b="1" dirty="0" smtClean="0">
              <a:solidFill>
                <a:schemeClr val="tx1">
                  <a:lumMod val="50000"/>
                </a:schemeClr>
              </a:solidFill>
              <a:ea typeface="Segoe UI Symbol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0" y="3486646"/>
            <a:ext cx="92456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20000" indent="-342900">
              <a:buFont typeface="Wingdings" pitchFamily="2" charset="2"/>
              <a:buChar char="ü"/>
            </a:pPr>
            <a:r>
              <a:rPr lang="ru-RU" sz="1600" b="1" dirty="0" smtClean="0">
                <a:solidFill>
                  <a:schemeClr val="tx1">
                    <a:lumMod val="50000"/>
                  </a:schemeClr>
                </a:solidFill>
                <a:ea typeface="Segoe UI Symbol" pitchFamily="34" charset="0"/>
              </a:rPr>
              <a:t>Режим «Информация ячейки»</a:t>
            </a:r>
            <a:endParaRPr lang="en-US" sz="1600" b="1" dirty="0" smtClean="0">
              <a:solidFill>
                <a:schemeClr val="tx1">
                  <a:lumMod val="50000"/>
                </a:schemeClr>
              </a:solidFill>
              <a:ea typeface="Segoe UI Symbol" pitchFamily="34" charset="0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0" y="4560888"/>
            <a:ext cx="9245600" cy="684212"/>
          </a:xfrm>
          <a:prstGeom prst="rect">
            <a:avLst/>
          </a:prstGeom>
          <a:solidFill>
            <a:schemeClr val="tx1">
              <a:lumMod val="65000"/>
              <a:lumOff val="35000"/>
              <a:alpha val="3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32" name="Прямоугольник 31"/>
          <p:cNvSpPr/>
          <p:nvPr/>
        </p:nvSpPr>
        <p:spPr>
          <a:xfrm>
            <a:off x="2463799" y="4745038"/>
            <a:ext cx="4263249" cy="323850"/>
          </a:xfrm>
          <a:prstGeom prst="rect">
            <a:avLst/>
          </a:prstGeom>
          <a:solidFill>
            <a:schemeClr val="tx1">
              <a:lumMod val="65000"/>
              <a:lumOff val="35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" dirty="0">
                <a:solidFill>
                  <a:schemeClr val="bg1">
                    <a:lumMod val="95000"/>
                  </a:schemeClr>
                </a:solidFill>
                <a:latin typeface="Arial" pitchFamily="34" charset="0"/>
                <a:cs typeface="Arial" pitchFamily="34" charset="0"/>
              </a:rPr>
              <a:t>Группа компаний «СтройСофт».  Профессионалам </a:t>
            </a:r>
            <a:r>
              <a:rPr lang="ru-RU" sz="800" dirty="0">
                <a:latin typeface="Arial" pitchFamily="34" charset="0"/>
                <a:cs typeface="Arial" pitchFamily="34" charset="0"/>
              </a:rPr>
              <a:t>—</a:t>
            </a:r>
            <a:r>
              <a:rPr lang="ru-RU" sz="800" dirty="0">
                <a:solidFill>
                  <a:schemeClr val="bg1">
                    <a:lumMod val="95000"/>
                  </a:schemeClr>
                </a:solidFill>
                <a:latin typeface="Arial" pitchFamily="34" charset="0"/>
                <a:cs typeface="Arial" pitchFamily="34" charset="0"/>
              </a:rPr>
              <a:t> профессиональные решения</a:t>
            </a:r>
            <a:endParaRPr lang="ru-RU" sz="800" b="1" dirty="0">
              <a:solidFill>
                <a:srgbClr val="FFFFFF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7171" name="Picture 3" descr="C:\Users\Sveta\Desktop\Для презентации на семинар\8-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65238" y="60325"/>
            <a:ext cx="6715125" cy="5124450"/>
          </a:xfrm>
          <a:prstGeom prst="rect">
            <a:avLst/>
          </a:prstGeom>
          <a:noFill/>
        </p:spPr>
      </p:pic>
      <p:pic>
        <p:nvPicPr>
          <p:cNvPr id="7172" name="Picture 4" descr="C:\Users\Sveta\Desktop\Для презентации на семинар\8-2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0"/>
            <a:ext cx="9245600" cy="5245100"/>
          </a:xfrm>
          <a:prstGeom prst="rect">
            <a:avLst/>
          </a:prstGeom>
          <a:noFill/>
        </p:spPr>
      </p:pic>
      <p:pic>
        <p:nvPicPr>
          <p:cNvPr id="7173" name="Picture 5" descr="C:\Users\Sveta\Desktop\Для презентации на семинар\8-3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" y="0"/>
            <a:ext cx="9245599" cy="5245100"/>
          </a:xfrm>
          <a:prstGeom prst="rect">
            <a:avLst/>
          </a:prstGeom>
          <a:noFill/>
        </p:spPr>
      </p:pic>
      <p:pic>
        <p:nvPicPr>
          <p:cNvPr id="7174" name="Picture 6" descr="C:\Users\Sveta\Desktop\Для презентации на семинар\8-4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0" y="0"/>
            <a:ext cx="9245600" cy="5245100"/>
          </a:xfrm>
          <a:prstGeom prst="rect">
            <a:avLst/>
          </a:prstGeom>
          <a:noFill/>
        </p:spPr>
      </p:pic>
      <p:pic>
        <p:nvPicPr>
          <p:cNvPr id="7175" name="Picture 7" descr="C:\Users\Sveta\Desktop\Для презентации на семинар\8-5_1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0" y="0"/>
            <a:ext cx="9245600" cy="5245099"/>
          </a:xfrm>
          <a:prstGeom prst="rect">
            <a:avLst/>
          </a:prstGeom>
          <a:noFill/>
        </p:spPr>
      </p:pic>
      <p:pic>
        <p:nvPicPr>
          <p:cNvPr id="7176" name="Picture 8" descr="C:\Users\Sveta\Desktop\Для презентации на семинар\8-5_2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0" y="1"/>
            <a:ext cx="9245600" cy="5245099"/>
          </a:xfrm>
          <a:prstGeom prst="rect">
            <a:avLst/>
          </a:prstGeom>
          <a:noFill/>
        </p:spPr>
      </p:pic>
      <p:pic>
        <p:nvPicPr>
          <p:cNvPr id="7177" name="Picture 9" descr="C:\Users\Sveta\Desktop\Для презентации на семинар\8-6.jp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0" y="1"/>
            <a:ext cx="9245600" cy="524509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861047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0" dur="500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8" dur="500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0" dur="500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500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8" dur="500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9" dur="500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 animBg="1"/>
      <p:bldP spid="25" grpId="0"/>
      <p:bldP spid="12" grpId="0"/>
      <p:bldP spid="15" grpId="0"/>
      <p:bldP spid="27" grpId="0"/>
      <p:bldP spid="28" grpId="0"/>
      <p:bldP spid="29" grpId="0"/>
    </p:bldLst>
  </p:timing>
</p:sld>
</file>

<file path=ppt/theme/theme1.xml><?xml version="1.0" encoding="utf-8"?>
<a:theme xmlns:a="http://schemas.openxmlformats.org/drawingml/2006/main" name="YOTA Presentation">
  <a:themeElements>
    <a:clrScheme name="YOTA Colours">
      <a:dk1>
        <a:srgbClr val="555960"/>
      </a:dk1>
      <a:lt1>
        <a:sysClr val="window" lastClr="FFFFFF"/>
      </a:lt1>
      <a:dk2>
        <a:srgbClr val="44546A"/>
      </a:dk2>
      <a:lt2>
        <a:srgbClr val="DEDEDE"/>
      </a:lt2>
      <a:accent1>
        <a:srgbClr val="3A67BF"/>
      </a:accent1>
      <a:accent2>
        <a:srgbClr val="61ABEB"/>
      </a:accent2>
      <a:accent3>
        <a:srgbClr val="A5A5A5"/>
      </a:accent3>
      <a:accent4>
        <a:srgbClr val="3A4149"/>
      </a:accent4>
      <a:accent5>
        <a:srgbClr val="555960"/>
      </a:accent5>
      <a:accent6>
        <a:srgbClr val="70AD47"/>
      </a:accent6>
      <a:hlink>
        <a:srgbClr val="61ABEB"/>
      </a:hlink>
      <a:folHlink>
        <a:srgbClr val="61ABEB"/>
      </a:folHlink>
    </a:clrScheme>
    <a:fontScheme name="YOTA Fonts">
      <a:majorFont>
        <a:latin typeface="YotaRounded"/>
        <a:ea typeface=""/>
        <a:cs typeface=""/>
      </a:majorFont>
      <a:minorFont>
        <a:latin typeface="TheSansYota W2 ExtraLight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YOTA_Presentation_Template_v41.potx" id="{7421463D-A1D0-446A-A5B7-61C72CE3582C}" vid="{91C049BF-1F79-4DFE-8FE7-E5BBBCE767B9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YOTA_Presentation_Template_v4</Template>
  <TotalTime>0</TotalTime>
  <Words>703</Words>
  <Application>Microsoft Office PowerPoint</Application>
  <PresentationFormat>Произвольный</PresentationFormat>
  <Paragraphs>130</Paragraphs>
  <Slides>15</Slides>
  <Notes>14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11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7" baseType="lpstr">
      <vt:lpstr>Arial</vt:lpstr>
      <vt:lpstr>Franklin Gothic Heavy</vt:lpstr>
      <vt:lpstr>Gotham Pro Medium</vt:lpstr>
      <vt:lpstr>TheSansYota W2 ExtraLight</vt:lpstr>
      <vt:lpstr>Segoe UI</vt:lpstr>
      <vt:lpstr>Wingdings</vt:lpstr>
      <vt:lpstr>Franklin Gothic Demi</vt:lpstr>
      <vt:lpstr>Gotham Pro</vt:lpstr>
      <vt:lpstr>Segoe UI Symbol</vt:lpstr>
      <vt:lpstr>Calibri</vt:lpstr>
      <vt:lpstr>FontAwesome</vt:lpstr>
      <vt:lpstr>YOTA Presentation</vt:lpstr>
      <vt:lpstr>Новая версия Smeta.ru.  Отличия версии 9.2 от 8.Х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2014-09-03T13:06:03Z</dcterms:created>
  <dcterms:modified xsi:type="dcterms:W3CDTF">2016-06-21T15:19:28Z</dcterms:modified>
</cp:coreProperties>
</file>