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83" r:id="rId4"/>
    <p:sldId id="258" r:id="rId5"/>
    <p:sldId id="259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7" r:id="rId18"/>
    <p:sldId id="273" r:id="rId19"/>
    <p:sldId id="272" r:id="rId20"/>
    <p:sldId id="276" r:id="rId21"/>
    <p:sldId id="275" r:id="rId22"/>
    <p:sldId id="274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0" autoAdjust="0"/>
    <p:restoredTop sz="94671" autoAdjust="0"/>
  </p:normalViewPr>
  <p:slideViewPr>
    <p:cSldViewPr>
      <p:cViewPr varScale="1">
        <p:scale>
          <a:sx n="54" d="100"/>
          <a:sy n="54" d="100"/>
        </p:scale>
        <p:origin x="-9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2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10.png"/><Relationship Id="rId1" Type="http://schemas.openxmlformats.org/officeDocument/2006/relationships/image" Target="../media/image310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E6A251-2966-45DF-8C35-960D5E2A6116}" type="doc">
      <dgm:prSet loTypeId="urn:microsoft.com/office/officeart/2005/8/layout/vList4#1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B38B76-A90B-4FCF-B584-B13058F5114B}">
      <dgm:prSet phldrT="[Текст]" custT="1"/>
      <dgm:spPr/>
      <dgm:t>
        <a:bodyPr/>
        <a:lstStyle/>
        <a:p>
          <a:r>
            <a:rPr lang="ru-RU" sz="1400" b="1" i="0" dirty="0" smtClean="0"/>
            <a:t>Новые возможности программного комплекса «ГРАНД-Смета».</a:t>
          </a:r>
          <a:endParaRPr lang="ru-RU" sz="1400" dirty="0"/>
        </a:p>
      </dgm:t>
    </dgm:pt>
    <dgm:pt modelId="{769B6713-EEB5-4F8D-8428-A7C42D763B07}" type="parTrans" cxnId="{669DE707-4EC3-4F91-AE27-485CB3445D98}">
      <dgm:prSet/>
      <dgm:spPr/>
      <dgm:t>
        <a:bodyPr/>
        <a:lstStyle/>
        <a:p>
          <a:endParaRPr lang="ru-RU" sz="2000"/>
        </a:p>
      </dgm:t>
    </dgm:pt>
    <dgm:pt modelId="{93D8841B-9C93-4115-A984-F13A12BCF0C0}" type="sibTrans" cxnId="{669DE707-4EC3-4F91-AE27-485CB3445D98}">
      <dgm:prSet/>
      <dgm:spPr/>
      <dgm:t>
        <a:bodyPr/>
        <a:lstStyle/>
        <a:p>
          <a:endParaRPr lang="ru-RU" sz="2000"/>
        </a:p>
      </dgm:t>
    </dgm:pt>
    <dgm:pt modelId="{A77822EB-7FD8-4C0A-986D-C67A917DE0C4}">
      <dgm:prSet phldrT="[Текст]" custT="1"/>
      <dgm:spPr/>
      <dgm:t>
        <a:bodyPr/>
        <a:lstStyle/>
        <a:p>
          <a:r>
            <a:rPr lang="ru-RU" sz="1400" b="1" i="0" dirty="0" smtClean="0"/>
            <a:t>Новые возможности информационно-справочной системы «ГРАНД-</a:t>
          </a:r>
          <a:r>
            <a:rPr lang="ru-RU" sz="1400" b="1" i="0" dirty="0" err="1" smtClean="0"/>
            <a:t>СтройИнфо</a:t>
          </a:r>
          <a:r>
            <a:rPr lang="ru-RU" sz="1400" b="1" i="0" dirty="0" smtClean="0"/>
            <a:t>»</a:t>
          </a:r>
          <a:endParaRPr lang="ru-RU" sz="1400" dirty="0"/>
        </a:p>
      </dgm:t>
    </dgm:pt>
    <dgm:pt modelId="{1C7FD84F-9CD5-4B7D-BB00-29820ACE0344}" type="parTrans" cxnId="{77384F61-0588-4D15-9180-3B21ACE9ED2E}">
      <dgm:prSet/>
      <dgm:spPr/>
      <dgm:t>
        <a:bodyPr/>
        <a:lstStyle/>
        <a:p>
          <a:endParaRPr lang="ru-RU" sz="2000"/>
        </a:p>
      </dgm:t>
    </dgm:pt>
    <dgm:pt modelId="{5CDAC598-CD60-4EC2-B63F-C87EAD56C587}" type="sibTrans" cxnId="{77384F61-0588-4D15-9180-3B21ACE9ED2E}">
      <dgm:prSet/>
      <dgm:spPr/>
      <dgm:t>
        <a:bodyPr/>
        <a:lstStyle/>
        <a:p>
          <a:endParaRPr lang="ru-RU" sz="2000"/>
        </a:p>
      </dgm:t>
    </dgm:pt>
    <dgm:pt modelId="{480B3BAA-161E-4CFB-ADD4-9298B0491C9F}">
      <dgm:prSet phldrT="[Текст]" custT="1"/>
      <dgm:spPr/>
      <dgm:t>
        <a:bodyPr/>
        <a:lstStyle/>
        <a:p>
          <a:r>
            <a:rPr lang="ru-RU" sz="1400" b="1" i="0" dirty="0" smtClean="0"/>
            <a:t>Мастер-класс по работе с программным комплексом «ГРАНД-Смета»:</a:t>
          </a:r>
          <a:endParaRPr lang="ru-RU" sz="1400" dirty="0"/>
        </a:p>
      </dgm:t>
    </dgm:pt>
    <dgm:pt modelId="{5A5337AD-E56D-4D8D-B259-82D39499DE92}" type="parTrans" cxnId="{78F64066-EE6E-4DD9-9C47-A81B33A677AE}">
      <dgm:prSet/>
      <dgm:spPr/>
      <dgm:t>
        <a:bodyPr/>
        <a:lstStyle/>
        <a:p>
          <a:endParaRPr lang="ru-RU" sz="2000"/>
        </a:p>
      </dgm:t>
    </dgm:pt>
    <dgm:pt modelId="{A25A5C7B-8C01-4438-A9B4-9C383B4C0EFC}" type="sibTrans" cxnId="{78F64066-EE6E-4DD9-9C47-A81B33A677AE}">
      <dgm:prSet/>
      <dgm:spPr/>
      <dgm:t>
        <a:bodyPr/>
        <a:lstStyle/>
        <a:p>
          <a:endParaRPr lang="ru-RU" sz="2000"/>
        </a:p>
      </dgm:t>
    </dgm:pt>
    <dgm:pt modelId="{FAAAE2E9-1EFA-4FB6-8B0E-B31EDC629221}">
      <dgm:prSet phldrT="[Текст]" custT="1"/>
      <dgm:spPr/>
      <dgm:t>
        <a:bodyPr/>
        <a:lstStyle/>
        <a:p>
          <a:r>
            <a:rPr lang="ru-RU" sz="1400" b="1" i="0" dirty="0" smtClean="0"/>
            <a:t>Ответы на вопросы.</a:t>
          </a:r>
          <a:endParaRPr lang="ru-RU" sz="1400" dirty="0"/>
        </a:p>
      </dgm:t>
    </dgm:pt>
    <dgm:pt modelId="{858A7F21-CE57-4DD3-848A-B81021D4FE26}" type="parTrans" cxnId="{E30BC946-0AC0-48DC-A4C8-FB6DA2DDD3CD}">
      <dgm:prSet/>
      <dgm:spPr/>
      <dgm:t>
        <a:bodyPr/>
        <a:lstStyle/>
        <a:p>
          <a:endParaRPr lang="ru-RU" sz="2000"/>
        </a:p>
      </dgm:t>
    </dgm:pt>
    <dgm:pt modelId="{CB4F9C54-E487-4818-ABD5-C6CCD622180F}" type="sibTrans" cxnId="{E30BC946-0AC0-48DC-A4C8-FB6DA2DDD3CD}">
      <dgm:prSet/>
      <dgm:spPr/>
      <dgm:t>
        <a:bodyPr/>
        <a:lstStyle/>
        <a:p>
          <a:endParaRPr lang="ru-RU" sz="2000"/>
        </a:p>
      </dgm:t>
    </dgm:pt>
    <dgm:pt modelId="{FCB91C90-4B21-4C23-8E57-E043DB3FB2A9}">
      <dgm:prSet phldrT="[Текст]" custT="1"/>
      <dgm:spPr/>
      <dgm:t>
        <a:bodyPr/>
        <a:lstStyle/>
        <a:p>
          <a:r>
            <a:rPr lang="ru-RU" sz="1000" dirty="0" smtClean="0"/>
            <a:t>Составление и проверка смет с использованием различных редакций сметно-нормативных баз ГЭСН, ФЕР, ТЕР. Автоматический пересчет смет из одной нормативной базы в другую. Обновление расценок в сметах;</a:t>
          </a:r>
          <a:endParaRPr lang="ru-RU" sz="1000" dirty="0"/>
        </a:p>
      </dgm:t>
    </dgm:pt>
    <dgm:pt modelId="{59A24AE2-25E7-4DBD-A9BF-6F541B506372}" type="parTrans" cxnId="{D910BED4-78E4-4F75-9810-546724D7FB52}">
      <dgm:prSet/>
      <dgm:spPr/>
      <dgm:t>
        <a:bodyPr/>
        <a:lstStyle/>
        <a:p>
          <a:endParaRPr lang="ru-RU" sz="2000"/>
        </a:p>
      </dgm:t>
    </dgm:pt>
    <dgm:pt modelId="{81911DC1-2FFD-4ECE-8A38-988CB603DE27}" type="sibTrans" cxnId="{D910BED4-78E4-4F75-9810-546724D7FB52}">
      <dgm:prSet/>
      <dgm:spPr/>
      <dgm:t>
        <a:bodyPr/>
        <a:lstStyle/>
        <a:p>
          <a:endParaRPr lang="ru-RU" sz="2000"/>
        </a:p>
      </dgm:t>
    </dgm:pt>
    <dgm:pt modelId="{A06CF940-2BFD-4ED7-8A48-1048BFA24CA3}">
      <dgm:prSet custT="1"/>
      <dgm:spPr/>
      <dgm:t>
        <a:bodyPr/>
        <a:lstStyle/>
        <a:p>
          <a:r>
            <a:rPr lang="ru-RU" sz="1000" dirty="0" smtClean="0"/>
            <a:t>Полная взаимная интеграция ПК «ГРАНД-Смета» и ОС </a:t>
          </a:r>
          <a:r>
            <a:rPr lang="ru-RU" sz="1000" i="0" dirty="0" err="1" smtClean="0"/>
            <a:t>Windows</a:t>
          </a:r>
          <a:r>
            <a:rPr lang="ru-RU" sz="1000" i="0" dirty="0" smtClean="0"/>
            <a:t>.</a:t>
          </a:r>
          <a:r>
            <a:rPr lang="ru-RU" sz="1000" dirty="0" smtClean="0"/>
            <a:t> Импорт и экспорт данных. Облачные хранилища данных;</a:t>
          </a:r>
          <a:endParaRPr lang="ru-RU" sz="1000" dirty="0"/>
        </a:p>
      </dgm:t>
    </dgm:pt>
    <dgm:pt modelId="{76071AD2-CBE7-44D1-9CE3-28321C1B17DE}" type="parTrans" cxnId="{7F130A5D-3AE0-42D1-82F6-F26040D3406E}">
      <dgm:prSet/>
      <dgm:spPr/>
      <dgm:t>
        <a:bodyPr/>
        <a:lstStyle/>
        <a:p>
          <a:endParaRPr lang="ru-RU" sz="2000"/>
        </a:p>
      </dgm:t>
    </dgm:pt>
    <dgm:pt modelId="{01B282A4-2F0B-4CF4-91D8-40000A5C34D0}" type="sibTrans" cxnId="{7F130A5D-3AE0-42D1-82F6-F26040D3406E}">
      <dgm:prSet/>
      <dgm:spPr/>
      <dgm:t>
        <a:bodyPr/>
        <a:lstStyle/>
        <a:p>
          <a:endParaRPr lang="ru-RU" sz="2000"/>
        </a:p>
      </dgm:t>
    </dgm:pt>
    <dgm:pt modelId="{AAFD3D1E-5A9D-4B25-AFE0-8BC577A204E7}">
      <dgm:prSet custT="1"/>
      <dgm:spPr/>
      <dgm:t>
        <a:bodyPr/>
        <a:lstStyle/>
        <a:p>
          <a:r>
            <a:rPr lang="ru-RU" sz="1000" dirty="0" smtClean="0"/>
            <a:t>Вывод смет на печать: выбор и настройка шаблонов, пакетный вывод.</a:t>
          </a:r>
          <a:endParaRPr lang="ru-RU" sz="1000" dirty="0"/>
        </a:p>
      </dgm:t>
    </dgm:pt>
    <dgm:pt modelId="{FDD8631D-FF58-479B-9E41-FD3B4D14CC9C}" type="parTrans" cxnId="{462F012B-A5A3-47C5-ADD2-CAA29775304E}">
      <dgm:prSet/>
      <dgm:spPr/>
      <dgm:t>
        <a:bodyPr/>
        <a:lstStyle/>
        <a:p>
          <a:endParaRPr lang="ru-RU" sz="2000"/>
        </a:p>
      </dgm:t>
    </dgm:pt>
    <dgm:pt modelId="{8D52B7DD-0C62-4125-9F0B-37EA5CDD58BA}" type="sibTrans" cxnId="{462F012B-A5A3-47C5-ADD2-CAA29775304E}">
      <dgm:prSet/>
      <dgm:spPr/>
      <dgm:t>
        <a:bodyPr/>
        <a:lstStyle/>
        <a:p>
          <a:endParaRPr lang="ru-RU" sz="2000"/>
        </a:p>
      </dgm:t>
    </dgm:pt>
    <dgm:pt modelId="{A5B4AC0E-B190-49B4-AE51-9D0E228EB06B}" type="pres">
      <dgm:prSet presAssocID="{F5E6A251-2966-45DF-8C35-960D5E2A6116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E729E4-7AF6-4693-8295-C1A0BD0976B5}" type="pres">
      <dgm:prSet presAssocID="{44B38B76-A90B-4FCF-B584-B13058F5114B}" presName="comp" presStyleCnt="0"/>
      <dgm:spPr/>
      <dgm:t>
        <a:bodyPr/>
        <a:lstStyle/>
        <a:p>
          <a:endParaRPr lang="ru-RU"/>
        </a:p>
      </dgm:t>
    </dgm:pt>
    <dgm:pt modelId="{EDD27350-F86B-451C-9E1B-20D30F50BB2E}" type="pres">
      <dgm:prSet presAssocID="{44B38B76-A90B-4FCF-B584-B13058F5114B}" presName="box" presStyleLbl="node1" presStyleIdx="0" presStyleCnt="4"/>
      <dgm:spPr/>
      <dgm:t>
        <a:bodyPr/>
        <a:lstStyle/>
        <a:p>
          <a:endParaRPr lang="ru-RU"/>
        </a:p>
      </dgm:t>
    </dgm:pt>
    <dgm:pt modelId="{A39031AF-41CA-4795-90EF-DE363D41BA3F}" type="pres">
      <dgm:prSet presAssocID="{44B38B76-A90B-4FCF-B584-B13058F5114B}" presName="img" presStyleLbl="fgImgPlace1" presStyleIdx="0" presStyleCnt="4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84C9A64-8823-4DFA-971F-7CEDA06DB06C}" type="pres">
      <dgm:prSet presAssocID="{44B38B76-A90B-4FCF-B584-B13058F5114B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94141-225A-4711-A7E9-36418A5537FA}" type="pres">
      <dgm:prSet presAssocID="{93D8841B-9C93-4115-A984-F13A12BCF0C0}" presName="spacer" presStyleCnt="0"/>
      <dgm:spPr/>
      <dgm:t>
        <a:bodyPr/>
        <a:lstStyle/>
        <a:p>
          <a:endParaRPr lang="ru-RU"/>
        </a:p>
      </dgm:t>
    </dgm:pt>
    <dgm:pt modelId="{F49A074B-13AC-4EAA-A9E8-0A4B58C2DB4D}" type="pres">
      <dgm:prSet presAssocID="{A77822EB-7FD8-4C0A-986D-C67A917DE0C4}" presName="comp" presStyleCnt="0"/>
      <dgm:spPr/>
      <dgm:t>
        <a:bodyPr/>
        <a:lstStyle/>
        <a:p>
          <a:endParaRPr lang="ru-RU"/>
        </a:p>
      </dgm:t>
    </dgm:pt>
    <dgm:pt modelId="{BA42F61A-7B82-4ED4-AF3B-3CE06D5A1B50}" type="pres">
      <dgm:prSet presAssocID="{A77822EB-7FD8-4C0A-986D-C67A917DE0C4}" presName="box" presStyleLbl="node1" presStyleIdx="1" presStyleCnt="4"/>
      <dgm:spPr/>
      <dgm:t>
        <a:bodyPr/>
        <a:lstStyle/>
        <a:p>
          <a:endParaRPr lang="ru-RU"/>
        </a:p>
      </dgm:t>
    </dgm:pt>
    <dgm:pt modelId="{FE221C95-C86E-4565-BCBF-3D1376CDD74E}" type="pres">
      <dgm:prSet presAssocID="{A77822EB-7FD8-4C0A-986D-C67A917DE0C4}" presName="img" presStyleLbl="fgImgPlace1" presStyleIdx="1" presStyleCnt="4"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23D9642-207F-4330-9B57-633C755C71BB}" type="pres">
      <dgm:prSet presAssocID="{A77822EB-7FD8-4C0A-986D-C67A917DE0C4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6DF804-27A3-4D01-88E1-F96C597B9E19}" type="pres">
      <dgm:prSet presAssocID="{5CDAC598-CD60-4EC2-B63F-C87EAD56C587}" presName="spacer" presStyleCnt="0"/>
      <dgm:spPr/>
      <dgm:t>
        <a:bodyPr/>
        <a:lstStyle/>
        <a:p>
          <a:endParaRPr lang="ru-RU"/>
        </a:p>
      </dgm:t>
    </dgm:pt>
    <dgm:pt modelId="{8FF24DAA-15D8-4D93-8CAC-7F827910C8C5}" type="pres">
      <dgm:prSet presAssocID="{480B3BAA-161E-4CFB-ADD4-9298B0491C9F}" presName="comp" presStyleCnt="0"/>
      <dgm:spPr/>
      <dgm:t>
        <a:bodyPr/>
        <a:lstStyle/>
        <a:p>
          <a:endParaRPr lang="ru-RU"/>
        </a:p>
      </dgm:t>
    </dgm:pt>
    <dgm:pt modelId="{1AC3F50C-F09C-410A-877C-8F0B3ADA2940}" type="pres">
      <dgm:prSet presAssocID="{480B3BAA-161E-4CFB-ADD4-9298B0491C9F}" presName="box" presStyleLbl="node1" presStyleIdx="2" presStyleCnt="4"/>
      <dgm:spPr/>
      <dgm:t>
        <a:bodyPr/>
        <a:lstStyle/>
        <a:p>
          <a:endParaRPr lang="ru-RU"/>
        </a:p>
      </dgm:t>
    </dgm:pt>
    <dgm:pt modelId="{AAB8FC19-9F13-45C7-BA18-DA1DA34D31CE}" type="pres">
      <dgm:prSet presAssocID="{480B3BAA-161E-4CFB-ADD4-9298B0491C9F}" presName="img" presStyleLbl="fgImgPlace1" presStyleIdx="2" presStyleCnt="4"/>
      <dgm:spPr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FD2B47F-D03C-4870-8994-57219EF28DF6}" type="pres">
      <dgm:prSet presAssocID="{480B3BAA-161E-4CFB-ADD4-9298B0491C9F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5A87CF-C41C-4E4A-B28A-DD408A588B52}" type="pres">
      <dgm:prSet presAssocID="{A25A5C7B-8C01-4438-A9B4-9C383B4C0EFC}" presName="spacer" presStyleCnt="0"/>
      <dgm:spPr/>
      <dgm:t>
        <a:bodyPr/>
        <a:lstStyle/>
        <a:p>
          <a:endParaRPr lang="ru-RU"/>
        </a:p>
      </dgm:t>
    </dgm:pt>
    <dgm:pt modelId="{6BB03EA6-BC9F-4A63-BA6C-503235F341E3}" type="pres">
      <dgm:prSet presAssocID="{FAAAE2E9-1EFA-4FB6-8B0E-B31EDC629221}" presName="comp" presStyleCnt="0"/>
      <dgm:spPr/>
      <dgm:t>
        <a:bodyPr/>
        <a:lstStyle/>
        <a:p>
          <a:endParaRPr lang="ru-RU"/>
        </a:p>
      </dgm:t>
    </dgm:pt>
    <dgm:pt modelId="{958E66AB-9B9D-48E5-9FC5-208ED3E8B00F}" type="pres">
      <dgm:prSet presAssocID="{FAAAE2E9-1EFA-4FB6-8B0E-B31EDC629221}" presName="box" presStyleLbl="node1" presStyleIdx="3" presStyleCnt="4"/>
      <dgm:spPr/>
      <dgm:t>
        <a:bodyPr/>
        <a:lstStyle/>
        <a:p>
          <a:endParaRPr lang="ru-RU"/>
        </a:p>
      </dgm:t>
    </dgm:pt>
    <dgm:pt modelId="{27F20CCD-0B92-43C8-B5E5-36B924C4A7AC}" type="pres">
      <dgm:prSet presAssocID="{FAAAE2E9-1EFA-4FB6-8B0E-B31EDC629221}" presName="img" presStyleLbl="fgImgPlace1" presStyleIdx="3" presStyleCnt="4"/>
      <dgm:spPr>
        <a:blipFill dpi="0" rotWithShape="1">
          <a:blip xmlns:r="http://schemas.openxmlformats.org/officeDocument/2006/relationships" r:embed="rId3"/>
          <a:srcRect/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E680CDE7-9E53-41AA-9ED7-AF8674BD84C8}" type="pres">
      <dgm:prSet presAssocID="{FAAAE2E9-1EFA-4FB6-8B0E-B31EDC629221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B4BB35-1236-42BA-8F6E-7C7E7D4D8FF1}" type="presOf" srcId="{AAFD3D1E-5A9D-4B25-AFE0-8BC577A204E7}" destId="{DFD2B47F-D03C-4870-8994-57219EF28DF6}" srcOrd="1" destOrd="3" presId="urn:microsoft.com/office/officeart/2005/8/layout/vList4#1"/>
    <dgm:cxn modelId="{152A78AC-B00F-47B6-A25F-FD3E5701B4F0}" type="presOf" srcId="{FCB91C90-4B21-4C23-8E57-E043DB3FB2A9}" destId="{DFD2B47F-D03C-4870-8994-57219EF28DF6}" srcOrd="1" destOrd="1" presId="urn:microsoft.com/office/officeart/2005/8/layout/vList4#1"/>
    <dgm:cxn modelId="{6CDEF8A5-D776-4042-8FBE-757DE61AFC34}" type="presOf" srcId="{44B38B76-A90B-4FCF-B584-B13058F5114B}" destId="{EDD27350-F86B-451C-9E1B-20D30F50BB2E}" srcOrd="0" destOrd="0" presId="urn:microsoft.com/office/officeart/2005/8/layout/vList4#1"/>
    <dgm:cxn modelId="{E30BC946-0AC0-48DC-A4C8-FB6DA2DDD3CD}" srcId="{F5E6A251-2966-45DF-8C35-960D5E2A6116}" destId="{FAAAE2E9-1EFA-4FB6-8B0E-B31EDC629221}" srcOrd="3" destOrd="0" parTransId="{858A7F21-CE57-4DD3-848A-B81021D4FE26}" sibTransId="{CB4F9C54-E487-4818-ABD5-C6CCD622180F}"/>
    <dgm:cxn modelId="{D910BED4-78E4-4F75-9810-546724D7FB52}" srcId="{480B3BAA-161E-4CFB-ADD4-9298B0491C9F}" destId="{FCB91C90-4B21-4C23-8E57-E043DB3FB2A9}" srcOrd="0" destOrd="0" parTransId="{59A24AE2-25E7-4DBD-A9BF-6F541B506372}" sibTransId="{81911DC1-2FFD-4ECE-8A38-988CB603DE27}"/>
    <dgm:cxn modelId="{F67C19C0-F832-44E5-AC99-45194C1476C7}" type="presOf" srcId="{AAFD3D1E-5A9D-4B25-AFE0-8BC577A204E7}" destId="{1AC3F50C-F09C-410A-877C-8F0B3ADA2940}" srcOrd="0" destOrd="3" presId="urn:microsoft.com/office/officeart/2005/8/layout/vList4#1"/>
    <dgm:cxn modelId="{462F012B-A5A3-47C5-ADD2-CAA29775304E}" srcId="{480B3BAA-161E-4CFB-ADD4-9298B0491C9F}" destId="{AAFD3D1E-5A9D-4B25-AFE0-8BC577A204E7}" srcOrd="2" destOrd="0" parTransId="{FDD8631D-FF58-479B-9E41-FD3B4D14CC9C}" sibTransId="{8D52B7DD-0C62-4125-9F0B-37EA5CDD58BA}"/>
    <dgm:cxn modelId="{06B895ED-429D-4341-AD74-BDEE6D17CD26}" type="presOf" srcId="{FCB91C90-4B21-4C23-8E57-E043DB3FB2A9}" destId="{1AC3F50C-F09C-410A-877C-8F0B3ADA2940}" srcOrd="0" destOrd="1" presId="urn:microsoft.com/office/officeart/2005/8/layout/vList4#1"/>
    <dgm:cxn modelId="{669DE707-4EC3-4F91-AE27-485CB3445D98}" srcId="{F5E6A251-2966-45DF-8C35-960D5E2A6116}" destId="{44B38B76-A90B-4FCF-B584-B13058F5114B}" srcOrd="0" destOrd="0" parTransId="{769B6713-EEB5-4F8D-8428-A7C42D763B07}" sibTransId="{93D8841B-9C93-4115-A984-F13A12BCF0C0}"/>
    <dgm:cxn modelId="{5B74F674-2D97-4363-AFA9-55136DD875B7}" type="presOf" srcId="{480B3BAA-161E-4CFB-ADD4-9298B0491C9F}" destId="{1AC3F50C-F09C-410A-877C-8F0B3ADA2940}" srcOrd="0" destOrd="0" presId="urn:microsoft.com/office/officeart/2005/8/layout/vList4#1"/>
    <dgm:cxn modelId="{68BB3829-D8F0-46A7-B39B-1E76C3EC23B2}" type="presOf" srcId="{44B38B76-A90B-4FCF-B584-B13058F5114B}" destId="{F84C9A64-8823-4DFA-971F-7CEDA06DB06C}" srcOrd="1" destOrd="0" presId="urn:microsoft.com/office/officeart/2005/8/layout/vList4#1"/>
    <dgm:cxn modelId="{3D73828D-EAEC-4943-AC38-E9BE1466E0C7}" type="presOf" srcId="{A06CF940-2BFD-4ED7-8A48-1048BFA24CA3}" destId="{DFD2B47F-D03C-4870-8994-57219EF28DF6}" srcOrd="1" destOrd="2" presId="urn:microsoft.com/office/officeart/2005/8/layout/vList4#1"/>
    <dgm:cxn modelId="{7F130A5D-3AE0-42D1-82F6-F26040D3406E}" srcId="{480B3BAA-161E-4CFB-ADD4-9298B0491C9F}" destId="{A06CF940-2BFD-4ED7-8A48-1048BFA24CA3}" srcOrd="1" destOrd="0" parTransId="{76071AD2-CBE7-44D1-9CE3-28321C1B17DE}" sibTransId="{01B282A4-2F0B-4CF4-91D8-40000A5C34D0}"/>
    <dgm:cxn modelId="{C929FBA3-0D19-485E-A505-C4D98A93E9EB}" type="presOf" srcId="{FAAAE2E9-1EFA-4FB6-8B0E-B31EDC629221}" destId="{E680CDE7-9E53-41AA-9ED7-AF8674BD84C8}" srcOrd="1" destOrd="0" presId="urn:microsoft.com/office/officeart/2005/8/layout/vList4#1"/>
    <dgm:cxn modelId="{77384F61-0588-4D15-9180-3B21ACE9ED2E}" srcId="{F5E6A251-2966-45DF-8C35-960D5E2A6116}" destId="{A77822EB-7FD8-4C0A-986D-C67A917DE0C4}" srcOrd="1" destOrd="0" parTransId="{1C7FD84F-9CD5-4B7D-BB00-29820ACE0344}" sibTransId="{5CDAC598-CD60-4EC2-B63F-C87EAD56C587}"/>
    <dgm:cxn modelId="{ADCAC497-E0DC-468E-B818-D1EB4DDE0F7A}" type="presOf" srcId="{FAAAE2E9-1EFA-4FB6-8B0E-B31EDC629221}" destId="{958E66AB-9B9D-48E5-9FC5-208ED3E8B00F}" srcOrd="0" destOrd="0" presId="urn:microsoft.com/office/officeart/2005/8/layout/vList4#1"/>
    <dgm:cxn modelId="{BA91D60B-FAC8-450F-9B36-B66AD219D10C}" type="presOf" srcId="{A06CF940-2BFD-4ED7-8A48-1048BFA24CA3}" destId="{1AC3F50C-F09C-410A-877C-8F0B3ADA2940}" srcOrd="0" destOrd="2" presId="urn:microsoft.com/office/officeart/2005/8/layout/vList4#1"/>
    <dgm:cxn modelId="{796072BB-5727-41CB-837F-D669426ED39F}" type="presOf" srcId="{A77822EB-7FD8-4C0A-986D-C67A917DE0C4}" destId="{323D9642-207F-4330-9B57-633C755C71BB}" srcOrd="1" destOrd="0" presId="urn:microsoft.com/office/officeart/2005/8/layout/vList4#1"/>
    <dgm:cxn modelId="{4AD776EC-7B44-4492-9EA2-F6F9CEA103D7}" type="presOf" srcId="{480B3BAA-161E-4CFB-ADD4-9298B0491C9F}" destId="{DFD2B47F-D03C-4870-8994-57219EF28DF6}" srcOrd="1" destOrd="0" presId="urn:microsoft.com/office/officeart/2005/8/layout/vList4#1"/>
    <dgm:cxn modelId="{543E3A99-C18A-4F8C-825A-CDABB6838FF5}" type="presOf" srcId="{F5E6A251-2966-45DF-8C35-960D5E2A6116}" destId="{A5B4AC0E-B190-49B4-AE51-9D0E228EB06B}" srcOrd="0" destOrd="0" presId="urn:microsoft.com/office/officeart/2005/8/layout/vList4#1"/>
    <dgm:cxn modelId="{93206E44-F565-4A96-A973-2CB722405543}" type="presOf" srcId="{A77822EB-7FD8-4C0A-986D-C67A917DE0C4}" destId="{BA42F61A-7B82-4ED4-AF3B-3CE06D5A1B50}" srcOrd="0" destOrd="0" presId="urn:microsoft.com/office/officeart/2005/8/layout/vList4#1"/>
    <dgm:cxn modelId="{78F64066-EE6E-4DD9-9C47-A81B33A677AE}" srcId="{F5E6A251-2966-45DF-8C35-960D5E2A6116}" destId="{480B3BAA-161E-4CFB-ADD4-9298B0491C9F}" srcOrd="2" destOrd="0" parTransId="{5A5337AD-E56D-4D8D-B259-82D39499DE92}" sibTransId="{A25A5C7B-8C01-4438-A9B4-9C383B4C0EFC}"/>
    <dgm:cxn modelId="{0781F8AF-184C-4902-B90C-26E58824E1A3}" type="presParOf" srcId="{A5B4AC0E-B190-49B4-AE51-9D0E228EB06B}" destId="{D9E729E4-7AF6-4693-8295-C1A0BD0976B5}" srcOrd="0" destOrd="0" presId="urn:microsoft.com/office/officeart/2005/8/layout/vList4#1"/>
    <dgm:cxn modelId="{2B73124B-CCE0-475A-80AF-02CA7AD66F32}" type="presParOf" srcId="{D9E729E4-7AF6-4693-8295-C1A0BD0976B5}" destId="{EDD27350-F86B-451C-9E1B-20D30F50BB2E}" srcOrd="0" destOrd="0" presId="urn:microsoft.com/office/officeart/2005/8/layout/vList4#1"/>
    <dgm:cxn modelId="{05DBA8C7-2AD5-4E6D-8940-732040F7F9F3}" type="presParOf" srcId="{D9E729E4-7AF6-4693-8295-C1A0BD0976B5}" destId="{A39031AF-41CA-4795-90EF-DE363D41BA3F}" srcOrd="1" destOrd="0" presId="urn:microsoft.com/office/officeart/2005/8/layout/vList4#1"/>
    <dgm:cxn modelId="{482B560B-A594-45A9-81F9-13BC1D9B4011}" type="presParOf" srcId="{D9E729E4-7AF6-4693-8295-C1A0BD0976B5}" destId="{F84C9A64-8823-4DFA-971F-7CEDA06DB06C}" srcOrd="2" destOrd="0" presId="urn:microsoft.com/office/officeart/2005/8/layout/vList4#1"/>
    <dgm:cxn modelId="{96C28702-14F4-4AED-BBC1-82CD55F95333}" type="presParOf" srcId="{A5B4AC0E-B190-49B4-AE51-9D0E228EB06B}" destId="{2B394141-225A-4711-A7E9-36418A5537FA}" srcOrd="1" destOrd="0" presId="urn:microsoft.com/office/officeart/2005/8/layout/vList4#1"/>
    <dgm:cxn modelId="{85C031BA-7C88-4D1F-9CD2-AFF230786DE1}" type="presParOf" srcId="{A5B4AC0E-B190-49B4-AE51-9D0E228EB06B}" destId="{F49A074B-13AC-4EAA-A9E8-0A4B58C2DB4D}" srcOrd="2" destOrd="0" presId="urn:microsoft.com/office/officeart/2005/8/layout/vList4#1"/>
    <dgm:cxn modelId="{5299C9C7-1D78-4CBE-B2A8-E84373E1FE78}" type="presParOf" srcId="{F49A074B-13AC-4EAA-A9E8-0A4B58C2DB4D}" destId="{BA42F61A-7B82-4ED4-AF3B-3CE06D5A1B50}" srcOrd="0" destOrd="0" presId="urn:microsoft.com/office/officeart/2005/8/layout/vList4#1"/>
    <dgm:cxn modelId="{179C2537-767A-4D3D-96EA-5B45E17CDD02}" type="presParOf" srcId="{F49A074B-13AC-4EAA-A9E8-0A4B58C2DB4D}" destId="{FE221C95-C86E-4565-BCBF-3D1376CDD74E}" srcOrd="1" destOrd="0" presId="urn:microsoft.com/office/officeart/2005/8/layout/vList4#1"/>
    <dgm:cxn modelId="{307A8CBD-BDD2-453D-B32F-EDF5A30EDDCB}" type="presParOf" srcId="{F49A074B-13AC-4EAA-A9E8-0A4B58C2DB4D}" destId="{323D9642-207F-4330-9B57-633C755C71BB}" srcOrd="2" destOrd="0" presId="urn:microsoft.com/office/officeart/2005/8/layout/vList4#1"/>
    <dgm:cxn modelId="{DF153131-C000-4688-9296-1BFD52A02CED}" type="presParOf" srcId="{A5B4AC0E-B190-49B4-AE51-9D0E228EB06B}" destId="{E96DF804-27A3-4D01-88E1-F96C597B9E19}" srcOrd="3" destOrd="0" presId="urn:microsoft.com/office/officeart/2005/8/layout/vList4#1"/>
    <dgm:cxn modelId="{3DA7BD22-6AAD-4FB6-A7FF-A534724A7B25}" type="presParOf" srcId="{A5B4AC0E-B190-49B4-AE51-9D0E228EB06B}" destId="{8FF24DAA-15D8-4D93-8CAC-7F827910C8C5}" srcOrd="4" destOrd="0" presId="urn:microsoft.com/office/officeart/2005/8/layout/vList4#1"/>
    <dgm:cxn modelId="{2B8E33E8-86AD-47E4-8AF8-3B33BB814C97}" type="presParOf" srcId="{8FF24DAA-15D8-4D93-8CAC-7F827910C8C5}" destId="{1AC3F50C-F09C-410A-877C-8F0B3ADA2940}" srcOrd="0" destOrd="0" presId="urn:microsoft.com/office/officeart/2005/8/layout/vList4#1"/>
    <dgm:cxn modelId="{1AF92803-BC1E-4BD2-8799-359379FCE945}" type="presParOf" srcId="{8FF24DAA-15D8-4D93-8CAC-7F827910C8C5}" destId="{AAB8FC19-9F13-45C7-BA18-DA1DA34D31CE}" srcOrd="1" destOrd="0" presId="urn:microsoft.com/office/officeart/2005/8/layout/vList4#1"/>
    <dgm:cxn modelId="{3211FC0B-95E0-46AB-8C7C-9A71F92F5F82}" type="presParOf" srcId="{8FF24DAA-15D8-4D93-8CAC-7F827910C8C5}" destId="{DFD2B47F-D03C-4870-8994-57219EF28DF6}" srcOrd="2" destOrd="0" presId="urn:microsoft.com/office/officeart/2005/8/layout/vList4#1"/>
    <dgm:cxn modelId="{8306DC95-C427-4175-9293-937B2611B53C}" type="presParOf" srcId="{A5B4AC0E-B190-49B4-AE51-9D0E228EB06B}" destId="{C45A87CF-C41C-4E4A-B28A-DD408A588B52}" srcOrd="5" destOrd="0" presId="urn:microsoft.com/office/officeart/2005/8/layout/vList4#1"/>
    <dgm:cxn modelId="{E8BDE024-5C83-402A-96BA-5B52DC9AA363}" type="presParOf" srcId="{A5B4AC0E-B190-49B4-AE51-9D0E228EB06B}" destId="{6BB03EA6-BC9F-4A63-BA6C-503235F341E3}" srcOrd="6" destOrd="0" presId="urn:microsoft.com/office/officeart/2005/8/layout/vList4#1"/>
    <dgm:cxn modelId="{BBD4823C-B3D1-401D-B90E-A9B9DCDB5532}" type="presParOf" srcId="{6BB03EA6-BC9F-4A63-BA6C-503235F341E3}" destId="{958E66AB-9B9D-48E5-9FC5-208ED3E8B00F}" srcOrd="0" destOrd="0" presId="urn:microsoft.com/office/officeart/2005/8/layout/vList4#1"/>
    <dgm:cxn modelId="{554E2041-BA3D-48A1-97B5-4953F601CE25}" type="presParOf" srcId="{6BB03EA6-BC9F-4A63-BA6C-503235F341E3}" destId="{27F20CCD-0B92-43C8-B5E5-36B924C4A7AC}" srcOrd="1" destOrd="0" presId="urn:microsoft.com/office/officeart/2005/8/layout/vList4#1"/>
    <dgm:cxn modelId="{2618270E-6FB0-46BF-93DA-84AA202F1934}" type="presParOf" srcId="{6BB03EA6-BC9F-4A63-BA6C-503235F341E3}" destId="{E680CDE7-9E53-41AA-9ED7-AF8674BD84C8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E3771B-6744-4BA4-BA13-B089C7FBF82B}" type="doc">
      <dgm:prSet loTypeId="urn:microsoft.com/office/officeart/2011/layout/Picture Fram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072FDA-0BCC-4297-A9DB-1B01C7856027}">
      <dgm:prSet phldrT="[Текст]" custT="1"/>
      <dgm:spPr/>
      <dgm:t>
        <a:bodyPr/>
        <a:lstStyle/>
        <a:p>
          <a:r>
            <a:rPr lang="ru-RU" sz="2000" dirty="0" smtClean="0"/>
            <a:t>«Мои сметы» хранятся в виде обычных файлов и папок на жестком диске. Ограничений по вложенности папок нет. </a:t>
          </a:r>
          <a:endParaRPr lang="ru-RU" sz="2000" dirty="0"/>
        </a:p>
      </dgm:t>
    </dgm:pt>
    <dgm:pt modelId="{704E8713-E47E-45F0-A6A7-B4E06E3C1CAD}" type="parTrans" cxnId="{552866A3-2523-4AF6-A167-38AFB20D22DB}">
      <dgm:prSet/>
      <dgm:spPr/>
      <dgm:t>
        <a:bodyPr/>
        <a:lstStyle/>
        <a:p>
          <a:endParaRPr lang="ru-RU"/>
        </a:p>
      </dgm:t>
    </dgm:pt>
    <dgm:pt modelId="{5EE7EAA3-8DCE-4256-8ACA-22727E9DD488}" type="sibTrans" cxnId="{552866A3-2523-4AF6-A167-38AFB20D22DB}">
      <dgm:prSet/>
      <dgm:spPr/>
      <dgm:t>
        <a:bodyPr/>
        <a:lstStyle/>
        <a:p>
          <a:endParaRPr lang="ru-RU"/>
        </a:p>
      </dgm:t>
    </dgm:pt>
    <dgm:pt modelId="{8AEAF2C3-87C1-4748-8D0C-2C0A6E1B4115}" type="pres">
      <dgm:prSet presAssocID="{25E3771B-6744-4BA4-BA13-B089C7FBF82B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BC1B3FDA-C38F-4D1A-8FEA-009CCE11A71F}" type="pres">
      <dgm:prSet presAssocID="{38072FDA-0BCC-4297-A9DB-1B01C7856027}" presName="composite" presStyleCnt="0"/>
      <dgm:spPr/>
    </dgm:pt>
    <dgm:pt modelId="{E3BA408E-609B-4DBD-B1D9-47E9B77E21C2}" type="pres">
      <dgm:prSet presAssocID="{38072FDA-0BCC-4297-A9DB-1B01C7856027}" presName="ParentText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DE4D96-2B9C-47BC-B3AA-BB4124D33CE6}" type="pres">
      <dgm:prSet presAssocID="{38072FDA-0BCC-4297-A9DB-1B01C7856027}" presName="Accent1" presStyleLbl="parChTrans1D1" presStyleIdx="0" presStyleCnt="1"/>
      <dgm:spPr>
        <a:ln>
          <a:noFill/>
        </a:ln>
      </dgm:spPr>
    </dgm:pt>
    <dgm:pt modelId="{72724824-B5A0-432F-9072-378A2E28E9C7}" type="pres">
      <dgm:prSet presAssocID="{38072FDA-0BCC-4297-A9DB-1B01C7856027}" presName="Image" presStyleLbl="alignImgPlace1" presStyleIdx="0" presStyleCnt="1" custScaleX="119842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552866A3-2523-4AF6-A167-38AFB20D22DB}" srcId="{25E3771B-6744-4BA4-BA13-B089C7FBF82B}" destId="{38072FDA-0BCC-4297-A9DB-1B01C7856027}" srcOrd="0" destOrd="0" parTransId="{704E8713-E47E-45F0-A6A7-B4E06E3C1CAD}" sibTransId="{5EE7EAA3-8DCE-4256-8ACA-22727E9DD488}"/>
    <dgm:cxn modelId="{A29BEEBE-CC73-43BD-8F75-3A115AA7673F}" type="presOf" srcId="{38072FDA-0BCC-4297-A9DB-1B01C7856027}" destId="{E3BA408E-609B-4DBD-B1D9-47E9B77E21C2}" srcOrd="0" destOrd="0" presId="urn:microsoft.com/office/officeart/2011/layout/Picture Frame"/>
    <dgm:cxn modelId="{6763C89E-4BB4-43DF-8A51-C258F0B21398}" type="presOf" srcId="{25E3771B-6744-4BA4-BA13-B089C7FBF82B}" destId="{8AEAF2C3-87C1-4748-8D0C-2C0A6E1B4115}" srcOrd="0" destOrd="0" presId="urn:microsoft.com/office/officeart/2011/layout/Picture Frame"/>
    <dgm:cxn modelId="{0A8968C8-1DCF-4229-8CF1-F3AD4471132B}" type="presParOf" srcId="{8AEAF2C3-87C1-4748-8D0C-2C0A6E1B4115}" destId="{BC1B3FDA-C38F-4D1A-8FEA-009CCE11A71F}" srcOrd="0" destOrd="0" presId="urn:microsoft.com/office/officeart/2011/layout/Picture Frame"/>
    <dgm:cxn modelId="{695EB869-4FBC-4295-815B-F2DF0AC7997A}" type="presParOf" srcId="{BC1B3FDA-C38F-4D1A-8FEA-009CCE11A71F}" destId="{E3BA408E-609B-4DBD-B1D9-47E9B77E21C2}" srcOrd="0" destOrd="0" presId="urn:microsoft.com/office/officeart/2011/layout/Picture Frame"/>
    <dgm:cxn modelId="{0BAC180E-4C22-43B5-9F3F-CCA572AA09B9}" type="presParOf" srcId="{BC1B3FDA-C38F-4D1A-8FEA-009CCE11A71F}" destId="{34DE4D96-2B9C-47BC-B3AA-BB4124D33CE6}" srcOrd="1" destOrd="0" presId="urn:microsoft.com/office/officeart/2011/layout/Picture Frame"/>
    <dgm:cxn modelId="{73D31FC0-DA1F-4D52-9CF0-815E6E5D84A7}" type="presParOf" srcId="{BC1B3FDA-C38F-4D1A-8FEA-009CCE11A71F}" destId="{72724824-B5A0-432F-9072-378A2E28E9C7}" srcOrd="2" destOrd="0" presId="urn:microsoft.com/office/officeart/2011/layout/Picture Frame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5E3771B-6744-4BA4-BA13-B089C7FBF82B}" type="doc">
      <dgm:prSet loTypeId="urn:microsoft.com/office/officeart/2011/layout/Picture Frame" loCatId="pictur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75C28D3-249C-499A-B349-B4C2A9FB01B9}">
      <dgm:prSet phldrT="[Текст]"/>
      <dgm:spPr/>
      <dgm:t>
        <a:bodyPr/>
        <a:lstStyle/>
        <a:p>
          <a:r>
            <a:rPr lang="ru-RU" dirty="0" smtClean="0"/>
            <a:t>Вместе с папкой «Мои сметы» могут быть подключены папки «Мои индексы», «Мои каталоги цен» и т.п.</a:t>
          </a:r>
          <a:endParaRPr lang="ru-RU" dirty="0"/>
        </a:p>
      </dgm:t>
    </dgm:pt>
    <dgm:pt modelId="{2C4F475D-30BB-4EC9-B902-5C513EF7EC32}" type="parTrans" cxnId="{74637FC1-ECB3-4A1A-BF0F-D499690041F0}">
      <dgm:prSet/>
      <dgm:spPr/>
      <dgm:t>
        <a:bodyPr/>
        <a:lstStyle/>
        <a:p>
          <a:endParaRPr lang="ru-RU"/>
        </a:p>
      </dgm:t>
    </dgm:pt>
    <dgm:pt modelId="{9845F928-6BB0-4170-B906-0419C841034C}" type="sibTrans" cxnId="{74637FC1-ECB3-4A1A-BF0F-D499690041F0}">
      <dgm:prSet/>
      <dgm:spPr/>
      <dgm:t>
        <a:bodyPr/>
        <a:lstStyle/>
        <a:p>
          <a:endParaRPr lang="ru-RU"/>
        </a:p>
      </dgm:t>
    </dgm:pt>
    <dgm:pt modelId="{DC58C942-C42B-4B3C-ADBD-33220D7B21A9}" type="pres">
      <dgm:prSet presAssocID="{25E3771B-6744-4BA4-BA13-B089C7FBF82B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CB4CC658-7484-44CC-8336-9A70DBF852D8}" type="pres">
      <dgm:prSet presAssocID="{275C28D3-249C-499A-B349-B4C2A9FB01B9}" presName="composite" presStyleCnt="0"/>
      <dgm:spPr/>
    </dgm:pt>
    <dgm:pt modelId="{BC6D0D19-EA20-47C9-AE5F-DD229D822EE2}" type="pres">
      <dgm:prSet presAssocID="{275C28D3-249C-499A-B349-B4C2A9FB01B9}" presName="ParentText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B43D0-805B-4F0B-B010-D18ABF169D09}" type="pres">
      <dgm:prSet presAssocID="{275C28D3-249C-499A-B349-B4C2A9FB01B9}" presName="Accent1" presStyleLbl="parChTrans1D1" presStyleIdx="0" presStyleCnt="1"/>
      <dgm:spPr>
        <a:ln>
          <a:noFill/>
        </a:ln>
      </dgm:spPr>
    </dgm:pt>
    <dgm:pt modelId="{45E7F685-AE06-41ED-BD2A-20E42647BDBD}" type="pres">
      <dgm:prSet presAssocID="{275C28D3-249C-499A-B349-B4C2A9FB01B9}" presName="Image" presStyleLbl="alignImgPlace1" presStyleIdx="0" presStyleCnt="1" custScaleX="112060" custScaleY="103745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74637FC1-ECB3-4A1A-BF0F-D499690041F0}" srcId="{25E3771B-6744-4BA4-BA13-B089C7FBF82B}" destId="{275C28D3-249C-499A-B349-B4C2A9FB01B9}" srcOrd="0" destOrd="0" parTransId="{2C4F475D-30BB-4EC9-B902-5C513EF7EC32}" sibTransId="{9845F928-6BB0-4170-B906-0419C841034C}"/>
    <dgm:cxn modelId="{8E8E4E6B-C6AB-4D23-B925-785231DF5BC1}" type="presOf" srcId="{275C28D3-249C-499A-B349-B4C2A9FB01B9}" destId="{BC6D0D19-EA20-47C9-AE5F-DD229D822EE2}" srcOrd="0" destOrd="0" presId="urn:microsoft.com/office/officeart/2011/layout/Picture Frame"/>
    <dgm:cxn modelId="{8B11E724-08AC-4896-943C-5B5D63A6B159}" type="presOf" srcId="{25E3771B-6744-4BA4-BA13-B089C7FBF82B}" destId="{DC58C942-C42B-4B3C-ADBD-33220D7B21A9}" srcOrd="0" destOrd="0" presId="urn:microsoft.com/office/officeart/2011/layout/Picture Frame"/>
    <dgm:cxn modelId="{A6EF0D67-92ED-48E0-B2D0-626F6D1561FA}" type="presParOf" srcId="{DC58C942-C42B-4B3C-ADBD-33220D7B21A9}" destId="{CB4CC658-7484-44CC-8336-9A70DBF852D8}" srcOrd="0" destOrd="0" presId="urn:microsoft.com/office/officeart/2011/layout/Picture Frame"/>
    <dgm:cxn modelId="{964FFE6C-DE5A-4957-94FA-8341D9F90633}" type="presParOf" srcId="{CB4CC658-7484-44CC-8336-9A70DBF852D8}" destId="{BC6D0D19-EA20-47C9-AE5F-DD229D822EE2}" srcOrd="0" destOrd="0" presId="urn:microsoft.com/office/officeart/2011/layout/Picture Frame"/>
    <dgm:cxn modelId="{8F52C43D-F3D6-470A-8849-298BB963C021}" type="presParOf" srcId="{CB4CC658-7484-44CC-8336-9A70DBF852D8}" destId="{213B43D0-805B-4F0B-B010-D18ABF169D09}" srcOrd="1" destOrd="0" presId="urn:microsoft.com/office/officeart/2011/layout/Picture Frame"/>
    <dgm:cxn modelId="{66773DBE-F8A4-473D-8EC1-980592A65973}" type="presParOf" srcId="{CB4CC658-7484-44CC-8336-9A70DBF852D8}" destId="{45E7F685-AE06-41ED-BD2A-20E42647BDBD}" srcOrd="2" destOrd="0" presId="urn:microsoft.com/office/officeart/2011/layout/Picture Frame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D27350-F86B-451C-9E1B-20D30F50BB2E}">
      <dsp:nvSpPr>
        <dsp:cNvPr id="0" name=""/>
        <dsp:cNvSpPr/>
      </dsp:nvSpPr>
      <dsp:spPr>
        <a:xfrm>
          <a:off x="0" y="0"/>
          <a:ext cx="8136904" cy="115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/>
            <a:t>Новые возможности программного комплекса «ГРАНД-Смета».</a:t>
          </a:r>
          <a:endParaRPr lang="ru-RU" sz="1400" kern="1200" dirty="0"/>
        </a:p>
      </dsp:txBody>
      <dsp:txXfrm>
        <a:off x="1742860" y="0"/>
        <a:ext cx="6394043" cy="1154800"/>
      </dsp:txXfrm>
    </dsp:sp>
    <dsp:sp modelId="{A39031AF-41CA-4795-90EF-DE363D41BA3F}">
      <dsp:nvSpPr>
        <dsp:cNvPr id="0" name=""/>
        <dsp:cNvSpPr/>
      </dsp:nvSpPr>
      <dsp:spPr>
        <a:xfrm>
          <a:off x="115480" y="115480"/>
          <a:ext cx="1627380" cy="923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42F61A-7B82-4ED4-AF3B-3CE06D5A1B50}">
      <dsp:nvSpPr>
        <dsp:cNvPr id="0" name=""/>
        <dsp:cNvSpPr/>
      </dsp:nvSpPr>
      <dsp:spPr>
        <a:xfrm>
          <a:off x="0" y="1270280"/>
          <a:ext cx="8136904" cy="115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/>
            <a:t>Новые возможности информационно-справочной системы «ГРАНД-</a:t>
          </a:r>
          <a:r>
            <a:rPr lang="ru-RU" sz="1400" b="1" i="0" kern="1200" dirty="0" err="1" smtClean="0"/>
            <a:t>СтройИнфо</a:t>
          </a:r>
          <a:r>
            <a:rPr lang="ru-RU" sz="1400" b="1" i="0" kern="1200" dirty="0" smtClean="0"/>
            <a:t>»</a:t>
          </a:r>
          <a:endParaRPr lang="ru-RU" sz="1400" kern="1200" dirty="0"/>
        </a:p>
      </dsp:txBody>
      <dsp:txXfrm>
        <a:off x="1742860" y="1270280"/>
        <a:ext cx="6394043" cy="1154800"/>
      </dsp:txXfrm>
    </dsp:sp>
    <dsp:sp modelId="{FE221C95-C86E-4565-BCBF-3D1376CDD74E}">
      <dsp:nvSpPr>
        <dsp:cNvPr id="0" name=""/>
        <dsp:cNvSpPr/>
      </dsp:nvSpPr>
      <dsp:spPr>
        <a:xfrm>
          <a:off x="115480" y="1385760"/>
          <a:ext cx="1627380" cy="923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AC3F50C-F09C-410A-877C-8F0B3ADA2940}">
      <dsp:nvSpPr>
        <dsp:cNvPr id="0" name=""/>
        <dsp:cNvSpPr/>
      </dsp:nvSpPr>
      <dsp:spPr>
        <a:xfrm>
          <a:off x="0" y="2540560"/>
          <a:ext cx="8136904" cy="115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/>
            <a:t>Мастер-класс по работе с программным комплексом «ГРАНД-Смета»:</a:t>
          </a:r>
          <a:endParaRPr lang="ru-RU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Составление и проверка смет с использованием различных редакций сметно-нормативных баз ГЭСН, ФЕР, ТЕР. Автоматический пересчет смет из одной нормативной базы в другую. Обновление расценок в сметах;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Полная взаимная интеграция ПК «ГРАНД-Смета» и ОС </a:t>
          </a:r>
          <a:r>
            <a:rPr lang="ru-RU" sz="1000" i="0" kern="1200" dirty="0" err="1" smtClean="0"/>
            <a:t>Windows</a:t>
          </a:r>
          <a:r>
            <a:rPr lang="ru-RU" sz="1000" i="0" kern="1200" dirty="0" smtClean="0"/>
            <a:t>.</a:t>
          </a:r>
          <a:r>
            <a:rPr lang="ru-RU" sz="1000" kern="1200" dirty="0" smtClean="0"/>
            <a:t> Импорт и экспорт данных. Облачные хранилища данных;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Вывод смет на печать: выбор и настройка шаблонов, пакетный вывод.</a:t>
          </a:r>
          <a:endParaRPr lang="ru-RU" sz="1000" kern="1200" dirty="0"/>
        </a:p>
      </dsp:txBody>
      <dsp:txXfrm>
        <a:off x="1742860" y="2540560"/>
        <a:ext cx="6394043" cy="1154800"/>
      </dsp:txXfrm>
    </dsp:sp>
    <dsp:sp modelId="{AAB8FC19-9F13-45C7-BA18-DA1DA34D31CE}">
      <dsp:nvSpPr>
        <dsp:cNvPr id="0" name=""/>
        <dsp:cNvSpPr/>
      </dsp:nvSpPr>
      <dsp:spPr>
        <a:xfrm>
          <a:off x="115480" y="2656040"/>
          <a:ext cx="1627380" cy="92384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58E66AB-9B9D-48E5-9FC5-208ED3E8B00F}">
      <dsp:nvSpPr>
        <dsp:cNvPr id="0" name=""/>
        <dsp:cNvSpPr/>
      </dsp:nvSpPr>
      <dsp:spPr>
        <a:xfrm>
          <a:off x="0" y="3810840"/>
          <a:ext cx="8136904" cy="1154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/>
            <a:t>Ответы на вопросы.</a:t>
          </a:r>
          <a:endParaRPr lang="ru-RU" sz="1400" kern="1200" dirty="0"/>
        </a:p>
      </dsp:txBody>
      <dsp:txXfrm>
        <a:off x="1742860" y="3810840"/>
        <a:ext cx="6394043" cy="1154800"/>
      </dsp:txXfrm>
    </dsp:sp>
    <dsp:sp modelId="{27F20CCD-0B92-43C8-B5E5-36B924C4A7AC}">
      <dsp:nvSpPr>
        <dsp:cNvPr id="0" name=""/>
        <dsp:cNvSpPr/>
      </dsp:nvSpPr>
      <dsp:spPr>
        <a:xfrm>
          <a:off x="115480" y="3926320"/>
          <a:ext cx="1627380" cy="92384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/>
          <a:srcRect/>
          <a:tile tx="0" ty="0" sx="100000" sy="100000" flip="none" algn="tl"/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724824-B5A0-432F-9072-378A2E28E9C7}">
      <dsp:nvSpPr>
        <dsp:cNvPr id="0" name=""/>
        <dsp:cNvSpPr/>
      </dsp:nvSpPr>
      <dsp:spPr>
        <a:xfrm>
          <a:off x="3346" y="375123"/>
          <a:ext cx="7229131" cy="3723655"/>
        </a:xfrm>
        <a:prstGeom prst="rect">
          <a:avLst/>
        </a:prstGeom>
        <a:blipFill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BA408E-609B-4DBD-B1D9-47E9B77E21C2}">
      <dsp:nvSpPr>
        <dsp:cNvPr id="0" name=""/>
        <dsp:cNvSpPr/>
      </dsp:nvSpPr>
      <dsp:spPr>
        <a:xfrm>
          <a:off x="133085" y="4077003"/>
          <a:ext cx="6019867" cy="637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0" rIns="76200" bIns="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«Мои сметы» хранятся в виде обычных файлов и папок на жестком диске. Ограничений по вложенности папок нет. </a:t>
          </a:r>
          <a:endParaRPr lang="ru-RU" sz="2000" kern="1200" dirty="0"/>
        </a:p>
      </dsp:txBody>
      <dsp:txXfrm>
        <a:off x="133085" y="4077003"/>
        <a:ext cx="6019867" cy="637158"/>
      </dsp:txXfrm>
    </dsp:sp>
    <dsp:sp modelId="{34DE4D96-2B9C-47BC-B3AA-BB4124D33CE6}">
      <dsp:nvSpPr>
        <dsp:cNvPr id="0" name=""/>
        <dsp:cNvSpPr/>
      </dsp:nvSpPr>
      <dsp:spPr>
        <a:xfrm>
          <a:off x="133085" y="855932"/>
          <a:ext cx="6030268" cy="387434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E7F685-AE06-41ED-BD2A-20E42647BDBD}">
      <dsp:nvSpPr>
        <dsp:cNvPr id="0" name=""/>
        <dsp:cNvSpPr/>
      </dsp:nvSpPr>
      <dsp:spPr>
        <a:xfrm>
          <a:off x="113329" y="222424"/>
          <a:ext cx="7119732" cy="4068858"/>
        </a:xfrm>
        <a:prstGeom prst="rect">
          <a:avLst/>
        </a:prstGeom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C6D0D19-EA20-47C9-AE5F-DD229D822EE2}">
      <dsp:nvSpPr>
        <dsp:cNvPr id="0" name=""/>
        <dsp:cNvSpPr/>
      </dsp:nvSpPr>
      <dsp:spPr>
        <a:xfrm>
          <a:off x="2763" y="4194908"/>
          <a:ext cx="6340490" cy="6710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0" rIns="64770" bIns="0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Вместе с папкой «Мои сметы» могут быть подключены папки «Мои индексы», «Мои каталоги цен» и т.п.</a:t>
          </a:r>
          <a:endParaRPr lang="ru-RU" sz="1700" kern="1200" dirty="0"/>
        </a:p>
      </dsp:txBody>
      <dsp:txXfrm>
        <a:off x="2763" y="4194908"/>
        <a:ext cx="6340490" cy="671094"/>
      </dsp:txXfrm>
    </dsp:sp>
    <dsp:sp modelId="{213B43D0-805B-4F0B-B010-D18ABF169D09}">
      <dsp:nvSpPr>
        <dsp:cNvPr id="0" name=""/>
        <dsp:cNvSpPr/>
      </dsp:nvSpPr>
      <dsp:spPr>
        <a:xfrm>
          <a:off x="2763" y="802280"/>
          <a:ext cx="6351446" cy="408069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Picture Frame">
  <dgm:title val="Рамка рисунка"/>
  <dgm:desc val="Служит для отображения рисунков и соответствующего текста уровня 1, отображаемых в смещенной рамке. Рекомендуется использовать только текст уровня 1."/>
  <dgm:catLst>
    <dgm:cat type="picture" pri="6500"/>
    <dgm:cat type="officeonline" pri="10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4927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Text" refType="w" fact="0"/>
              <dgm:constr type="t" for="ch" forName="ParentText" refType="h" fact="0.85"/>
              <dgm:constr type="w" for="ch" forName="ParentText" refType="w" fact="0.926"/>
              <dgm:constr type="h" for="ch" forName="ParentText" refType="h" fact="0.1463"/>
              <dgm:constr type="l" for="ch" forName="Accent1" refType="w" fact="0"/>
              <dgm:constr type="t" for="ch" forName="Accent1" refType="h" fact="0.1104"/>
              <dgm:constr type="w" for="ch" forName="Accent1" refType="w" fact="0.9276"/>
              <dgm:constr type="h" for="ch" forName="Accent1" refType="h" fact="0.8896"/>
              <dgm:constr type="l" for="ch" forName="Image" refType="w" fact="0.0721"/>
              <dgm:constr type="t" for="ch" forName="Image" refType="h" fact="0"/>
              <dgm:constr type="w" for="ch" forName="Image" refType="w" fact="0.9279"/>
              <dgm:constr type="h" for="ch" forName="Image" refType="h" fact="0.855"/>
            </dgm:constrLst>
          </dgm:if>
          <dgm:else name="Name6">
            <dgm:constrLst>
              <dgm:constr type="l" for="ch" forName="ParentText" refType="w" fact="0.0837"/>
              <dgm:constr type="t" for="ch" forName="ParentText" refType="h" fact="0.84"/>
              <dgm:constr type="w" for="ch" forName="ParentText" refType="w" fact="0.9163"/>
              <dgm:constr type="h" for="ch" forName="ParentText" refType="h" fact="0.1463"/>
              <dgm:constr type="l" for="ch" forName="Accent1" refType="w" fact="0.0724"/>
              <dgm:constr type="t" for="ch" forName="Accent1" refType="h" fact="0.1104"/>
              <dgm:constr type="w" for="ch" forName="Accent1" refType="w" fact="0.9276"/>
              <dgm:constr type="h" for="ch" forName="Accent1" refType="h" fact="0.8896"/>
              <dgm:constr type="l" for="ch" forName="Image" refType="w" fact="0"/>
              <dgm:constr type="t" for="ch" forName="Image" refType="h" fact="0"/>
              <dgm:constr type="w" for="ch" forName="Image" refType="w" fact="0.9279"/>
              <dgm:constr type="h" for="ch" forName="Image" refType="h" fact="0.855"/>
            </dgm:constrLst>
          </dgm:else>
        </dgm:choos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l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Accent1" styleLbl="parChTrans1D1">
          <dgm:alg type="sp"/>
          <dgm:shape xmlns:r="http://schemas.openxmlformats.org/officeDocument/2006/relationships" type="rect" r:blip="" zOrderOff="10">
            <dgm:adjLst/>
          </dgm:shape>
          <dgm:presOf/>
        </dgm:layoutNode>
        <dgm:layoutNode name="Image" styleLbl="alignImgPlace1">
          <dgm:alg type="sp"/>
          <dgm:shape xmlns:r="http://schemas.openxmlformats.org/officeDocument/2006/relationships" type="rect" r:blip="" zOrderOff="-15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Picture Frame">
  <dgm:title val="Рамка рисунка"/>
  <dgm:desc val="Служит для отображения рисунков и соответствующего текста уровня 1, отображаемых в смещенной рамке. Рекомендуется использовать только текст уровня 1."/>
  <dgm:catLst>
    <dgm:cat type="picture" pri="6500"/>
    <dgm:cat type="officeonline" pri="10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4927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Text" refType="w" fact="0"/>
              <dgm:constr type="t" for="ch" forName="ParentText" refType="h" fact="0.85"/>
              <dgm:constr type="w" for="ch" forName="ParentText" refType="w" fact="0.926"/>
              <dgm:constr type="h" for="ch" forName="ParentText" refType="h" fact="0.1463"/>
              <dgm:constr type="l" for="ch" forName="Accent1" refType="w" fact="0"/>
              <dgm:constr type="t" for="ch" forName="Accent1" refType="h" fact="0.1104"/>
              <dgm:constr type="w" for="ch" forName="Accent1" refType="w" fact="0.9276"/>
              <dgm:constr type="h" for="ch" forName="Accent1" refType="h" fact="0.8896"/>
              <dgm:constr type="l" for="ch" forName="Image" refType="w" fact="0.0721"/>
              <dgm:constr type="t" for="ch" forName="Image" refType="h" fact="0"/>
              <dgm:constr type="w" for="ch" forName="Image" refType="w" fact="0.9279"/>
              <dgm:constr type="h" for="ch" forName="Image" refType="h" fact="0.855"/>
            </dgm:constrLst>
          </dgm:if>
          <dgm:else name="Name6">
            <dgm:constrLst>
              <dgm:constr type="l" for="ch" forName="ParentText" refType="w" fact="0.0837"/>
              <dgm:constr type="t" for="ch" forName="ParentText" refType="h" fact="0.84"/>
              <dgm:constr type="w" for="ch" forName="ParentText" refType="w" fact="0.9163"/>
              <dgm:constr type="h" for="ch" forName="ParentText" refType="h" fact="0.1463"/>
              <dgm:constr type="l" for="ch" forName="Accent1" refType="w" fact="0.0724"/>
              <dgm:constr type="t" for="ch" forName="Accent1" refType="h" fact="0.1104"/>
              <dgm:constr type="w" for="ch" forName="Accent1" refType="w" fact="0.9276"/>
              <dgm:constr type="h" for="ch" forName="Accent1" refType="h" fact="0.8896"/>
              <dgm:constr type="l" for="ch" forName="Image" refType="w" fact="0"/>
              <dgm:constr type="t" for="ch" forName="Image" refType="h" fact="0"/>
              <dgm:constr type="w" for="ch" forName="Image" refType="w" fact="0.9279"/>
              <dgm:constr type="h" for="ch" forName="Image" refType="h" fact="0.855"/>
            </dgm:constrLst>
          </dgm:else>
        </dgm:choos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l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Accent1" styleLbl="parChTrans1D1">
          <dgm:alg type="sp"/>
          <dgm:shape xmlns:r="http://schemas.openxmlformats.org/officeDocument/2006/relationships" type="rect" r:blip="" zOrderOff="10">
            <dgm:adjLst/>
          </dgm:shape>
          <dgm:presOf/>
        </dgm:layoutNode>
        <dgm:layoutNode name="Image" styleLbl="alignImgPlace1">
          <dgm:alg type="sp"/>
          <dgm:shape xmlns:r="http://schemas.openxmlformats.org/officeDocument/2006/relationships" type="rect" r:blip="" zOrderOff="-15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3657600"/>
            <a:ext cx="6248400" cy="1143000"/>
          </a:xfrm>
        </p:spPr>
        <p:txBody>
          <a:bodyPr/>
          <a:lstStyle>
            <a:lvl1pPr algn="l">
              <a:defRPr sz="4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4648200"/>
            <a:ext cx="6248400" cy="762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>
                <a:solidFill>
                  <a:srgbClr val="B2B2B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9551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28600"/>
            <a:ext cx="1809750" cy="6324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752600" y="228600"/>
            <a:ext cx="5276850" cy="6324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518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0438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1431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55775" y="1447800"/>
            <a:ext cx="3541713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9888" y="1447800"/>
            <a:ext cx="3541712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9281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387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3925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4004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631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4764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228600"/>
            <a:ext cx="7239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55775" y="1447800"/>
            <a:ext cx="723582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949C324-1B61-43A8-8D1A-49D597961A27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0F075A9-3F5E-40A1-96CF-8648FD676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95600" y="2643182"/>
            <a:ext cx="62484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XIV </a:t>
            </a:r>
            <a:r>
              <a:rPr lang="ru-RU" b="1" dirty="0"/>
              <a:t>Всероссийский семинар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95600" y="4000504"/>
            <a:ext cx="6248400" cy="762000"/>
          </a:xfrm>
        </p:spPr>
        <p:txBody>
          <a:bodyPr/>
          <a:lstStyle/>
          <a:p>
            <a:r>
              <a:rPr lang="ru-RU" b="1" dirty="0"/>
              <a:t>ПРОГРАММНЫЙ КОМПЛЕКС «ГРАНД-СМЕТА» версия </a:t>
            </a:r>
            <a:r>
              <a:rPr lang="ru-RU" b="1" dirty="0" smtClean="0"/>
              <a:t>6</a:t>
            </a:r>
            <a:endParaRPr lang="en-US" b="1" dirty="0" smtClean="0"/>
          </a:p>
          <a:p>
            <a:r>
              <a:rPr lang="en-US" b="1" dirty="0" smtClean="0"/>
              <a:t>www.all-smety.ru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0235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10000">
        <p14:vortex dir="r"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Новые единые шаблоны выходных форм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5775" y="2070611"/>
            <a:ext cx="7235825" cy="385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964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 Поддержка интернет-шаблонов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5775" y="1730987"/>
            <a:ext cx="7235825" cy="453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1020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Предварительный просмотр внешнего вида выходной формы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5775" y="2085421"/>
            <a:ext cx="7235825" cy="383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0543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Возможность пакетного формирования выходных форм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5775" y="1899488"/>
            <a:ext cx="7235825" cy="420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6356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Новый единый диалог настроек для выходных форм</a:t>
            </a:r>
          </a:p>
        </p:txBody>
      </p:sp>
      <p:pic>
        <p:nvPicPr>
          <p:cNvPr id="4" name="Объект 3" descr="C:\Users\ADOSTO~1\AppData\Local\Temp\SNAGHTMLf9fb342b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38801" y="1660957"/>
            <a:ext cx="5669772" cy="46790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79412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Выделение позиций в смете </a:t>
            </a:r>
            <a:r>
              <a:rPr lang="ru-RU" sz="2000" dirty="0"/>
              <a:t>при помощи заливки (фоном</a:t>
            </a:r>
            <a:r>
              <a:rPr lang="ru-RU" sz="2000" dirty="0" smtClean="0"/>
              <a:t>) + фильтрация по цвету фона</a:t>
            </a:r>
            <a:endParaRPr lang="ru-RU" sz="2000" dirty="0"/>
          </a:p>
        </p:txBody>
      </p:sp>
      <p:pic>
        <p:nvPicPr>
          <p:cNvPr id="4" name="Объект 3" descr="C:\Users\ADOSTO~1\AppData\Local\Temp\SNAGHTMLb25ed9f3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55775" y="1479937"/>
            <a:ext cx="7235825" cy="5041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60312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Возможность выделять позиции сметы по различным условиям</a:t>
            </a:r>
          </a:p>
        </p:txBody>
      </p:sp>
      <p:pic>
        <p:nvPicPr>
          <p:cNvPr id="6" name="Объект 5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55775" y="3091073"/>
            <a:ext cx="3541713" cy="1818854"/>
          </a:xfrm>
          <a:prstGeom prst="rect">
            <a:avLst/>
          </a:prstGeom>
        </p:spPr>
      </p:pic>
      <p:pic>
        <p:nvPicPr>
          <p:cNvPr id="7" name="Объект 6"/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49888" y="3130029"/>
            <a:ext cx="3541712" cy="174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4962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В </a:t>
            </a:r>
            <a:r>
              <a:rPr lang="ru-RU" sz="2400" dirty="0"/>
              <a:t>актах выполненных работ добавлена возможность фильтрования позиций</a:t>
            </a:r>
          </a:p>
        </p:txBody>
      </p:sp>
      <p:pic>
        <p:nvPicPr>
          <p:cNvPr id="6" name="Объект 5" descr="C:\Users\ADOSTO~1\AppData\Local\Temp\SNAGHTMLb26b1db6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55775" y="1678365"/>
            <a:ext cx="7235825" cy="46442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40223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Формирование ведомости ресурсов по нескольким актам</a:t>
            </a:r>
          </a:p>
        </p:txBody>
      </p:sp>
      <p:pic>
        <p:nvPicPr>
          <p:cNvPr id="4" name="Объект 3" descr="C:\Users\ADOSTO~1\AppData\Local\Temp\SNAGHTMLb2656b0b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55775" y="1694236"/>
            <a:ext cx="7235825" cy="46125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4983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Формирование </a:t>
            </a:r>
            <a:r>
              <a:rPr lang="ru-RU" sz="2800" dirty="0"/>
              <a:t>ведомости ресурсов на остаток выполненных работ</a:t>
            </a:r>
          </a:p>
        </p:txBody>
      </p:sp>
      <p:pic>
        <p:nvPicPr>
          <p:cNvPr id="4" name="Объект 3" descr="C:\Users\ADOSTO~1\AppData\Local\Temp\SNAGHTMLb264fa3f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55775" y="1694236"/>
            <a:ext cx="7235825" cy="46125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42866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u="sng" dirty="0"/>
              <a:t>Программа семинара: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87696875"/>
              </p:ext>
            </p:extLst>
          </p:nvPr>
        </p:nvGraphicFramePr>
        <p:xfrm>
          <a:off x="539552" y="1268760"/>
          <a:ext cx="813690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402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r>
              <a:rPr lang="ru-RU" sz="2000" dirty="0" smtClean="0"/>
              <a:t>Возможность </a:t>
            </a:r>
            <a:r>
              <a:rPr lang="ru-RU" sz="2000" dirty="0"/>
              <a:t>перемещать разделы внутри сметы. Либо </a:t>
            </a:r>
            <a:r>
              <a:rPr lang="ru-RU" sz="2000" dirty="0" err="1"/>
              <a:t>drag-and-drop</a:t>
            </a:r>
            <a:r>
              <a:rPr lang="ru-RU" sz="2000" dirty="0"/>
              <a:t> с заголовком раздела, либо через ПКМ на заголовке раздела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5775" y="1837540"/>
            <a:ext cx="7235825" cy="432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4991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r>
              <a:rPr lang="ru-RU" sz="1800" dirty="0" smtClean="0"/>
              <a:t>При </a:t>
            </a:r>
            <a:r>
              <a:rPr lang="ru-RU" sz="1800" dirty="0"/>
              <a:t>работе в сетевом режиме добавлена возможность выбирать с каким источником нормативных баз работать, либо с локальным, либо с сетевым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9699" y="1729543"/>
            <a:ext cx="6187977" cy="454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562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Изменен </a:t>
            </a:r>
            <a:r>
              <a:rPr lang="ru-RU" sz="3200" dirty="0"/>
              <a:t>порядок хранения нормативных баз</a:t>
            </a:r>
          </a:p>
        </p:txBody>
      </p:sp>
      <p:pic>
        <p:nvPicPr>
          <p:cNvPr id="4" name="Объект 3" descr="C:\Users\ADOSTO~1\AppData\Local\Temp\SNAGHTML19b27c3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975613" y="1447800"/>
            <a:ext cx="6796148" cy="5105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4092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r>
              <a:rPr lang="ru-RU" sz="2000" dirty="0" smtClean="0"/>
              <a:t>При </a:t>
            </a:r>
            <a:r>
              <a:rPr lang="ru-RU" sz="2000" dirty="0"/>
              <a:t>выборе нормативной базы выводится справочная информация о базе: дата ее выпуска, версия базы и многое другое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6888" y="1447800"/>
            <a:ext cx="6533598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0140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7443936" cy="1152128"/>
          </a:xfrm>
        </p:spPr>
        <p:txBody>
          <a:bodyPr>
            <a:noAutofit/>
          </a:bodyPr>
          <a:lstStyle/>
          <a:p>
            <a:r>
              <a:rPr lang="ru-RU" sz="1800" dirty="0" smtClean="0"/>
              <a:t>Добавлена </a:t>
            </a:r>
            <a:r>
              <a:rPr lang="ru-RU" sz="1800" dirty="0"/>
              <a:t>возможность использования в качестве хранилища смет MS </a:t>
            </a:r>
            <a:r>
              <a:rPr lang="ru-RU" sz="1800" dirty="0" err="1"/>
              <a:t>SharePoint</a:t>
            </a:r>
            <a:r>
              <a:rPr lang="ru-RU" sz="1800" dirty="0"/>
              <a:t> </a:t>
            </a:r>
            <a:r>
              <a:rPr lang="ru-RU" sz="1800" dirty="0" smtClean="0"/>
              <a:t>2010, а также любые другие интернет-хранилища (</a:t>
            </a:r>
            <a:r>
              <a:rPr lang="ru-RU" sz="1800" dirty="0" err="1" smtClean="0"/>
              <a:t>Яндекс.Диск</a:t>
            </a:r>
            <a:r>
              <a:rPr lang="ru-RU" sz="1800" dirty="0" smtClean="0"/>
              <a:t>, </a:t>
            </a:r>
            <a:r>
              <a:rPr lang="en-US" sz="1800" dirty="0" smtClean="0"/>
              <a:t>Google Drive, </a:t>
            </a:r>
            <a:r>
              <a:rPr lang="en-US" sz="1800" dirty="0" err="1" smtClean="0"/>
              <a:t>DropBox</a:t>
            </a:r>
            <a:r>
              <a:rPr lang="en-US" sz="1800" dirty="0" smtClean="0"/>
              <a:t>, SkyDrive)</a:t>
            </a:r>
            <a:endParaRPr lang="ru-RU" sz="1800" dirty="0"/>
          </a:p>
        </p:txBody>
      </p:sp>
      <p:pic>
        <p:nvPicPr>
          <p:cNvPr id="4" name="Объект 3" descr="C:\Users\ADOSTO~1\AppData\Local\Temp\SNAGHTMLb5c9ee11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403648" y="1484784"/>
            <a:ext cx="6491797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2523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Snagit_PPT120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9156" y="3652821"/>
            <a:ext cx="1462458" cy="1027860"/>
          </a:xfrm>
          <a:prstGeom prst="rect">
            <a:avLst/>
          </a:prstGeom>
        </p:spPr>
      </p:pic>
      <p:pic>
        <p:nvPicPr>
          <p:cNvPr id="90" name="Snagit_PPTFF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7805" y="1988856"/>
            <a:ext cx="3030339" cy="234296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036" name="Picture 12" descr="E:\_Inst\Icon V-collection\iconex_v_bundle_png\iconexperience\v_collections_png\computer_network_security\256x256\shadow\server_networ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0032" y="2359566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7" descr="E:\_Inst\Icon V-collection\iconex_v_bundle_png\iconexperience\v_collections_png\objects_people_industries\256x256\shadow\us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8224" y="4113136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7" name="Группа 46"/>
          <p:cNvGrpSpPr/>
          <p:nvPr/>
        </p:nvGrpSpPr>
        <p:grpSpPr>
          <a:xfrm>
            <a:off x="8028464" y="620768"/>
            <a:ext cx="864016" cy="864016"/>
            <a:chOff x="8028464" y="620768"/>
            <a:chExt cx="864016" cy="864016"/>
          </a:xfrm>
        </p:grpSpPr>
        <p:pic>
          <p:nvPicPr>
            <p:cNvPr id="1038" name="Picture 14" descr="E:\_Inst\Icon V-collection\iconex_v_bundle_png\iconexperience\v_collections_png\computer_network_security\256x256\shadow\laptop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8464" y="620768"/>
              <a:ext cx="864016" cy="864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460472" y="780544"/>
              <a:ext cx="252000" cy="252000"/>
            </a:xfrm>
            <a:prstGeom prst="rect">
              <a:avLst/>
            </a:prstGeom>
          </p:spPr>
        </p:pic>
      </p:grpSp>
      <p:pic>
        <p:nvPicPr>
          <p:cNvPr id="1034" name="Picture 10" descr="E:\_Inst\Icon V-collection\iconex_v_bundle_png\iconexperience\v_collections_png\objects_people_industries\256x256\shadow\graduat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8464" y="582113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Группа 25"/>
          <p:cNvGrpSpPr/>
          <p:nvPr/>
        </p:nvGrpSpPr>
        <p:grpSpPr>
          <a:xfrm>
            <a:off x="1497573" y="1734890"/>
            <a:ext cx="900000" cy="900000"/>
            <a:chOff x="1497573" y="2022922"/>
            <a:chExt cx="900000" cy="900000"/>
          </a:xfrm>
        </p:grpSpPr>
        <p:pic>
          <p:nvPicPr>
            <p:cNvPr id="31" name="Picture 13" descr="E:\_Inst\Icon V-collection\iconex_v_bundle_png\iconexperience\v_collections_png\computer_network_security\256x256\shadow\workstation_network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573" y="2022922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89038" y="2132888"/>
              <a:ext cx="288000" cy="288000"/>
            </a:xfrm>
            <a:prstGeom prst="rect">
              <a:avLst/>
            </a:prstGeom>
          </p:spPr>
        </p:pic>
      </p:grp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7202" y="3437004"/>
            <a:ext cx="2574918" cy="71207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Двойная стрелка влево/вправо 55"/>
          <p:cNvSpPr/>
          <p:nvPr/>
        </p:nvSpPr>
        <p:spPr>
          <a:xfrm rot="982021">
            <a:off x="2431375" y="2290176"/>
            <a:ext cx="1368152" cy="345168"/>
          </a:xfrm>
          <a:prstGeom prst="leftRightArrow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Двойная стрелка влево/вправо 56"/>
          <p:cNvSpPr/>
          <p:nvPr/>
        </p:nvSpPr>
        <p:spPr>
          <a:xfrm rot="5400000">
            <a:off x="4011155" y="1704742"/>
            <a:ext cx="632505" cy="345168"/>
          </a:xfrm>
          <a:prstGeom prst="leftRightArrow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Двойная стрелка влево/вправо 57"/>
          <p:cNvSpPr/>
          <p:nvPr/>
        </p:nvSpPr>
        <p:spPr>
          <a:xfrm rot="1504510">
            <a:off x="4841076" y="3229799"/>
            <a:ext cx="1368152" cy="345168"/>
          </a:xfrm>
          <a:prstGeom prst="leftRightArrow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Двойная стрелка влево/вправо 58"/>
          <p:cNvSpPr/>
          <p:nvPr/>
        </p:nvSpPr>
        <p:spPr>
          <a:xfrm rot="20239592">
            <a:off x="4835879" y="2174667"/>
            <a:ext cx="1423846" cy="345168"/>
          </a:xfrm>
          <a:prstGeom prst="leftRightArrow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Двойная стрелка влево/вправо 59"/>
          <p:cNvSpPr/>
          <p:nvPr/>
        </p:nvSpPr>
        <p:spPr>
          <a:xfrm rot="5400000">
            <a:off x="4088692" y="4308136"/>
            <a:ext cx="591705" cy="345168"/>
          </a:xfrm>
          <a:prstGeom prst="leftRightArrow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6" name="Picture 22" descr="E:\_Inst\Icon V-collection\iconex_v_bundle_png\iconexperience\v_collections_png\objects_people_industries\256x256\shadow\worker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7573" y="3990152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Группа 63"/>
          <p:cNvGrpSpPr/>
          <p:nvPr/>
        </p:nvGrpSpPr>
        <p:grpSpPr>
          <a:xfrm>
            <a:off x="1597526" y="3610698"/>
            <a:ext cx="900000" cy="900000"/>
            <a:chOff x="1497573" y="2022922"/>
            <a:chExt cx="900000" cy="900000"/>
          </a:xfrm>
        </p:grpSpPr>
        <p:pic>
          <p:nvPicPr>
            <p:cNvPr id="65" name="Picture 13" descr="E:\_Inst\Icon V-collection\iconex_v_bundle_png\iconexperience\v_collections_png\computer_network_security\256x256\shadow\workstation_network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573" y="2022922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Рисунок 6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89038" y="2132888"/>
              <a:ext cx="288000" cy="288000"/>
            </a:xfrm>
            <a:prstGeom prst="rect">
              <a:avLst/>
            </a:prstGeom>
          </p:spPr>
        </p:pic>
      </p:grpSp>
      <p:grpSp>
        <p:nvGrpSpPr>
          <p:cNvPr id="32" name="Группа 31"/>
          <p:cNvGrpSpPr/>
          <p:nvPr/>
        </p:nvGrpSpPr>
        <p:grpSpPr>
          <a:xfrm>
            <a:off x="3707904" y="4915522"/>
            <a:ext cx="1202473" cy="961750"/>
            <a:chOff x="3851920" y="5059538"/>
            <a:chExt cx="1202473" cy="961750"/>
          </a:xfrm>
        </p:grpSpPr>
        <p:pic>
          <p:nvPicPr>
            <p:cNvPr id="1045" name="Picture 21" descr="E:\_Inst\Icon V-collection\iconex_v_bundle_png\iconexperience\v_collections_png\objects_people_industries\256x256\shadow\teacher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5481288"/>
              <a:ext cx="540000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Группа 66"/>
            <p:cNvGrpSpPr/>
            <p:nvPr/>
          </p:nvGrpSpPr>
          <p:grpSpPr>
            <a:xfrm>
              <a:off x="4154393" y="5059538"/>
              <a:ext cx="900000" cy="900000"/>
              <a:chOff x="1497573" y="2022922"/>
              <a:chExt cx="900000" cy="900000"/>
            </a:xfrm>
          </p:grpSpPr>
          <p:pic>
            <p:nvPicPr>
              <p:cNvPr id="68" name="Picture 13" descr="E:\_Inst\Icon V-collection\iconex_v_bundle_png\iconexperience\v_collections_png\computer_network_security\256x256\shadow\workstation_network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7573" y="2022922"/>
                <a:ext cx="900000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Рисунок 68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689038" y="2132888"/>
                <a:ext cx="288000" cy="288000"/>
              </a:xfrm>
              <a:prstGeom prst="rect">
                <a:avLst/>
              </a:prstGeom>
            </p:spPr>
          </p:pic>
        </p:grpSp>
      </p:grpSp>
      <p:grpSp>
        <p:nvGrpSpPr>
          <p:cNvPr id="70" name="Группа 69"/>
          <p:cNvGrpSpPr/>
          <p:nvPr/>
        </p:nvGrpSpPr>
        <p:grpSpPr>
          <a:xfrm>
            <a:off x="6372200" y="3717032"/>
            <a:ext cx="900000" cy="900000"/>
            <a:chOff x="1497573" y="2022922"/>
            <a:chExt cx="900000" cy="900000"/>
          </a:xfrm>
        </p:grpSpPr>
        <p:pic>
          <p:nvPicPr>
            <p:cNvPr id="71" name="Picture 13" descr="E:\_Inst\Icon V-collection\iconex_v_bundle_png\iconexperience\v_collections_png\computer_network_security\256x256\shadow\workstation_network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573" y="2022922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Рисунок 7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89038" y="2132888"/>
              <a:ext cx="288000" cy="288000"/>
            </a:xfrm>
            <a:prstGeom prst="rect">
              <a:avLst/>
            </a:prstGeom>
          </p:spPr>
        </p:pic>
      </p:grpSp>
      <p:pic>
        <p:nvPicPr>
          <p:cNvPr id="1047" name="Picture 23" descr="E:\_Inst\Icon V-collection\iconex_v_bundle_png\iconexperience\v_collections_png\objects_people_industries\256x256\shadow\senior_citizen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9038" y="2132856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3550439" y="579152"/>
            <a:ext cx="1226969" cy="905632"/>
            <a:chOff x="3550439" y="345056"/>
            <a:chExt cx="1226969" cy="905632"/>
          </a:xfrm>
        </p:grpSpPr>
        <p:pic>
          <p:nvPicPr>
            <p:cNvPr id="1035" name="Picture 11" descr="E:\_Inst\Icon V-collection\iconex_v_bundle_png\iconexperience\v_collections_png\business_finance_data\256x256\shadow\businessman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0439" y="710688"/>
              <a:ext cx="540000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5" name="Группа 74"/>
            <p:cNvGrpSpPr/>
            <p:nvPr/>
          </p:nvGrpSpPr>
          <p:grpSpPr>
            <a:xfrm>
              <a:off x="3877408" y="345056"/>
              <a:ext cx="900000" cy="900000"/>
              <a:chOff x="1497573" y="2022922"/>
              <a:chExt cx="900000" cy="900000"/>
            </a:xfrm>
          </p:grpSpPr>
          <p:pic>
            <p:nvPicPr>
              <p:cNvPr id="76" name="Picture 13" descr="E:\_Inst\Icon V-collection\iconex_v_bundle_png\iconexperience\v_collections_png\computer_network_security\256x256\shadow\workstation_network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7573" y="2022922"/>
                <a:ext cx="900000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Рисунок 76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689038" y="2132888"/>
                <a:ext cx="288000" cy="288000"/>
              </a:xfrm>
              <a:prstGeom prst="rect">
                <a:avLst/>
              </a:prstGeom>
            </p:spPr>
          </p:pic>
        </p:grpSp>
      </p:grpSp>
      <p:pic>
        <p:nvPicPr>
          <p:cNvPr id="34" name="Рисунок 3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9208" y="3449754"/>
            <a:ext cx="304800" cy="30480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71256" y="3446695"/>
            <a:ext cx="304800" cy="30480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3450260"/>
            <a:ext cx="304800" cy="304800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151468" y="5931277"/>
            <a:ext cx="88130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/>
              <a:t>SharePoint</a:t>
            </a:r>
            <a:r>
              <a:rPr lang="ru-RU" sz="1200" b="1" dirty="0" smtClean="0"/>
              <a:t>®</a:t>
            </a:r>
            <a:r>
              <a:rPr lang="en-US" sz="1200" b="1" dirty="0" smtClean="0"/>
              <a:t> 2010 </a:t>
            </a:r>
            <a:r>
              <a:rPr lang="en-US" sz="1200" dirty="0" smtClean="0"/>
              <a:t>– </a:t>
            </a:r>
            <a:r>
              <a:rPr lang="ru-RU" sz="1200" dirty="0" smtClean="0"/>
              <a:t>это новый взгляд на сетевые технологии в сметном ПО, позволяющие </a:t>
            </a:r>
            <a:r>
              <a:rPr lang="ru-RU" sz="1200" dirty="0"/>
              <a:t>объединить всех участников инвестиционно-строительного процесса в единое информационное пространство независимо от </a:t>
            </a:r>
            <a:r>
              <a:rPr lang="ru-RU" sz="1200" dirty="0" smtClean="0"/>
              <a:t>их местонахождения. А также обеспечить </a:t>
            </a:r>
            <a:r>
              <a:rPr lang="ru-RU" sz="1200" dirty="0"/>
              <a:t>централизованное хранение проектно-сметной и сопутствующей документации по объектам строительства  при  прямой интеграции с ПК </a:t>
            </a:r>
            <a:r>
              <a:rPr lang="ru-RU" sz="1200" dirty="0" smtClean="0"/>
              <a:t>Гранд-СМЕТА</a:t>
            </a:r>
            <a:endParaRPr lang="ru-RU" sz="1200" dirty="0"/>
          </a:p>
        </p:txBody>
      </p:sp>
      <p:pic>
        <p:nvPicPr>
          <p:cNvPr id="1032" name="Picture 8" descr="E:\_Inst\Icon V-collection\iconex_v_bundle_png\iconexperience\v_collections_png\objects_people_industries\256x256\shadow\cloud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52736"/>
            <a:ext cx="1655830" cy="165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E:\_Inst\Icon V-collection\iconex_v_bundle_png\iconexperience\v_collections_png\computer_network_security\256x256\shadow\firewall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356" y="1561074"/>
            <a:ext cx="623816" cy="62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60232" y="134076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Internet</a:t>
            </a:r>
            <a:endParaRPr lang="ru-RU" dirty="0"/>
          </a:p>
        </p:txBody>
      </p:sp>
      <p:sp>
        <p:nvSpPr>
          <p:cNvPr id="25" name="Двойная стрелка влево/вправо 24"/>
          <p:cNvSpPr/>
          <p:nvPr/>
        </p:nvSpPr>
        <p:spPr>
          <a:xfrm rot="20239592">
            <a:off x="2483768" y="3284984"/>
            <a:ext cx="1368152" cy="345168"/>
          </a:xfrm>
          <a:prstGeom prst="leftRightArrow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1607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r>
              <a:rPr lang="ru-RU" sz="2000" dirty="0" smtClean="0"/>
              <a:t>Изменена работа </a:t>
            </a:r>
            <a:r>
              <a:rPr lang="ru-RU" sz="2000" dirty="0" err="1" smtClean="0"/>
              <a:t>автосохранения</a:t>
            </a:r>
            <a:r>
              <a:rPr lang="ru-RU" sz="2000" dirty="0" smtClean="0"/>
              <a:t>. Добавлена возможность восстановления документов в  случае случайного выключения компьютера</a:t>
            </a:r>
            <a:endParaRPr lang="ru-RU" sz="20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7664" y="1628800"/>
            <a:ext cx="6821886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8148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Оптимизирована </a:t>
            </a:r>
            <a:r>
              <a:rPr lang="ru-RU" sz="2400" dirty="0"/>
              <a:t>работа программы при </a:t>
            </a:r>
            <a:r>
              <a:rPr lang="ru-RU" sz="2400" dirty="0" smtClean="0"/>
              <a:t>размерах экранного </a:t>
            </a:r>
            <a:r>
              <a:rPr lang="ru-RU" sz="2400" dirty="0"/>
              <a:t>шрифта 120% и 150%</a:t>
            </a:r>
          </a:p>
        </p:txBody>
      </p:sp>
      <p:pic>
        <p:nvPicPr>
          <p:cNvPr id="4" name="Snagit_PPT8DF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3389" y="1447800"/>
            <a:ext cx="7180597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68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515944" cy="1152128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Возможность </a:t>
            </a:r>
            <a:r>
              <a:rPr lang="ru-RU" sz="2800" dirty="0"/>
              <a:t>компоновать имя выходной формы при </a:t>
            </a:r>
            <a:r>
              <a:rPr lang="ru-RU" sz="2800" dirty="0" err="1"/>
              <a:t>экcпорте</a:t>
            </a:r>
            <a:r>
              <a:rPr lang="ru-RU" sz="2800" dirty="0"/>
              <a:t> в </a:t>
            </a:r>
            <a:r>
              <a:rPr lang="ru-RU" sz="2800" dirty="0" err="1"/>
              <a:t>Excel</a:t>
            </a:r>
            <a:endParaRPr lang="ru-RU" sz="28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1688" y="1369651"/>
            <a:ext cx="7036696" cy="515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5736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Отображение в дереве с объектами не только </a:t>
            </a:r>
            <a:r>
              <a:rPr lang="ru-RU" sz="2000" dirty="0" err="1"/>
              <a:t>gsf</a:t>
            </a:r>
            <a:r>
              <a:rPr lang="ru-RU" sz="2000" dirty="0"/>
              <a:t>-файлов программы, но и любых других файлов, зарегистрированных в ОС</a:t>
            </a:r>
          </a:p>
        </p:txBody>
      </p:sp>
      <p:pic>
        <p:nvPicPr>
          <p:cNvPr id="1026" name="Picture 2" descr="C:\Users\ADOSTO~1\AppData\Local\Temp\SNAGHTMLfa6069a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6555331" cy="505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8002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Гранд-смета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Версия 6.0.</a:t>
            </a:r>
            <a:r>
              <a:rPr lang="ru-RU" sz="1200" dirty="0" smtClean="0"/>
              <a:t>3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996850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228600"/>
            <a:ext cx="7239000" cy="1112168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При </a:t>
            </a:r>
            <a:r>
              <a:rPr lang="ru-RU" sz="2400" dirty="0"/>
              <a:t>пересчете сметы можно самим указывать текст автозамены для изменения шифров у расценок</a:t>
            </a:r>
          </a:p>
        </p:txBody>
      </p:sp>
      <p:pic>
        <p:nvPicPr>
          <p:cNvPr id="2050" name="Picture 2" descr="C:\Users\ADOSTO~1\AppData\Local\Temp\SNAGHTMLfa61fc0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1336"/>
            <a:ext cx="6936705" cy="497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2120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659960" cy="1152128"/>
          </a:xfrm>
        </p:spPr>
        <p:txBody>
          <a:bodyPr>
            <a:noAutofit/>
          </a:bodyPr>
          <a:lstStyle/>
          <a:p>
            <a:r>
              <a:rPr lang="ru-RU" sz="2800" dirty="0"/>
              <a:t>В</a:t>
            </a:r>
            <a:r>
              <a:rPr lang="ru-RU" sz="2800" dirty="0" smtClean="0"/>
              <a:t>озможность </a:t>
            </a:r>
            <a:r>
              <a:rPr lang="ru-RU" sz="2800" dirty="0"/>
              <a:t>пересчитывать/обновлять выделенные расценки в смете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560" y="1644332"/>
            <a:ext cx="7916987" cy="459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3983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587952" cy="1080120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Возможность </a:t>
            </a:r>
            <a:r>
              <a:rPr lang="ru-RU" sz="2800" dirty="0"/>
              <a:t>подключения непосредственно из ПК ГРАНД-Смета к серверу с ценниками и индексами</a:t>
            </a:r>
          </a:p>
        </p:txBody>
      </p:sp>
      <p:pic>
        <p:nvPicPr>
          <p:cNvPr id="4" name="Рисунок 3" descr="C:\Users\ADOSTO~1\AppData\Local\Temp\SNAGHTML6a974a39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7348947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22623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ru-RU" sz="2400" dirty="0"/>
              <a:t>Новый открытый формат хранения смет для полной совместимости между версиями программы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8100" y="1916832"/>
            <a:ext cx="5991766" cy="456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3977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Новый способ хранения документов, повышающий надежность и мобильность</a:t>
            </a:r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13445306"/>
              </p:ext>
            </p:extLst>
          </p:nvPr>
        </p:nvGraphicFramePr>
        <p:xfrm>
          <a:off x="1755775" y="1447800"/>
          <a:ext cx="723582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030811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Новый способ хранения документов, повышающий надежность и мобильность</a:t>
            </a:r>
          </a:p>
        </p:txBody>
      </p:sp>
      <p:graphicFrame>
        <p:nvGraphicFramePr>
          <p:cNvPr id="4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59627289"/>
              </p:ext>
            </p:extLst>
          </p:nvPr>
        </p:nvGraphicFramePr>
        <p:xfrm>
          <a:off x="1755775" y="1447800"/>
          <a:ext cx="723582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97511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В качестве корзины используется корзина </a:t>
            </a:r>
            <a:r>
              <a:rPr lang="en-US" sz="2800" dirty="0"/>
              <a:t>Windows</a:t>
            </a:r>
            <a:endParaRPr lang="ru-RU" sz="2800" dirty="0"/>
          </a:p>
        </p:txBody>
      </p:sp>
      <p:pic>
        <p:nvPicPr>
          <p:cNvPr id="4" name="Объект 3" descr="C:\Users\ADOSTO~1\AppData\Local\Temp\SNAGHTML1a6e8e0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856752" y="2476368"/>
            <a:ext cx="7033870" cy="3048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82231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Новые шаблоны смет с поддержкой хранения в Папках</a:t>
            </a:r>
          </a:p>
        </p:txBody>
      </p:sp>
      <p:pic>
        <p:nvPicPr>
          <p:cNvPr id="4" name="Объект 3" descr="C:\Users\ADOSTO~1\AppData\Local\Temp\SNAGHTMLb1f62bd7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55775" y="1694707"/>
            <a:ext cx="7235825" cy="4611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33971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dirty="0"/>
              <a:t>Новые Интернет-шаблоны смет</a:t>
            </a:r>
          </a:p>
        </p:txBody>
      </p:sp>
      <p:pic>
        <p:nvPicPr>
          <p:cNvPr id="4" name="Объект 3" descr="C:\Users\ADOSTO~1\AppData\Local\Temp\SNAGHTMLb2023b04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55775" y="2138856"/>
            <a:ext cx="7235825" cy="3723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40788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10000">
        <p14:gallery dir="l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'Город'">
  <a:themeElements>
    <a:clrScheme name="">
      <a:dk1>
        <a:srgbClr val="292929"/>
      </a:dk1>
      <a:lt1>
        <a:srgbClr val="FFFFFF"/>
      </a:lt1>
      <a:dk2>
        <a:srgbClr val="C0C0C0"/>
      </a:dk2>
      <a:lt2>
        <a:srgbClr val="FFFFFF"/>
      </a:lt2>
      <a:accent1>
        <a:srgbClr val="AE6A58"/>
      </a:accent1>
      <a:accent2>
        <a:srgbClr val="A18461"/>
      </a:accent2>
      <a:accent3>
        <a:srgbClr val="DCDCDC"/>
      </a:accent3>
      <a:accent4>
        <a:srgbClr val="DADADA"/>
      </a:accent4>
      <a:accent5>
        <a:srgbClr val="D3B9B4"/>
      </a:accent5>
      <a:accent6>
        <a:srgbClr val="917757"/>
      </a:accent6>
      <a:hlink>
        <a:srgbClr val="71584D"/>
      </a:hlink>
      <a:folHlink>
        <a:srgbClr val="343332"/>
      </a:folHlink>
    </a:clrScheme>
    <a:fontScheme name="Тема Offic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ма Office 1">
        <a:dk1>
          <a:srgbClr val="663300"/>
        </a:dk1>
        <a:lt1>
          <a:srgbClr val="C0C0C0"/>
        </a:lt1>
        <a:dk2>
          <a:srgbClr val="D7C5B5"/>
        </a:dk2>
        <a:lt2>
          <a:srgbClr val="292929"/>
        </a:lt2>
        <a:accent1>
          <a:srgbClr val="AE6A58"/>
        </a:accent1>
        <a:accent2>
          <a:srgbClr val="A18461"/>
        </a:accent2>
        <a:accent3>
          <a:srgbClr val="DCDCDC"/>
        </a:accent3>
        <a:accent4>
          <a:srgbClr val="562A00"/>
        </a:accent4>
        <a:accent5>
          <a:srgbClr val="D3B9B4"/>
        </a:accent5>
        <a:accent6>
          <a:srgbClr val="917757"/>
        </a:accent6>
        <a:hlink>
          <a:srgbClr val="71584D"/>
        </a:hlink>
        <a:folHlink>
          <a:srgbClr val="3433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Тема Office 1">
    <a:dk1>
      <a:srgbClr val="663300"/>
    </a:dk1>
    <a:lt1>
      <a:srgbClr val="C0C0C0"/>
    </a:lt1>
    <a:dk2>
      <a:srgbClr val="D7C5B5"/>
    </a:dk2>
    <a:lt2>
      <a:srgbClr val="292929"/>
    </a:lt2>
    <a:accent1>
      <a:srgbClr val="AE6A58"/>
    </a:accent1>
    <a:accent2>
      <a:srgbClr val="A18461"/>
    </a:accent2>
    <a:accent3>
      <a:srgbClr val="DCDCDC"/>
    </a:accent3>
    <a:accent4>
      <a:srgbClr val="562A00"/>
    </a:accent4>
    <a:accent5>
      <a:srgbClr val="D3B9B4"/>
    </a:accent5>
    <a:accent6>
      <a:srgbClr val="917757"/>
    </a:accent6>
    <a:hlink>
      <a:srgbClr val="71584D"/>
    </a:hlink>
    <a:folHlink>
      <a:srgbClr val="34333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'Город'</Template>
  <TotalTime>1599</TotalTime>
  <Words>489</Words>
  <Application>Microsoft Office PowerPoint</Application>
  <PresentationFormat>Экран (4:3)</PresentationFormat>
  <Paragraphs>45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Шаблон оформления 'Город'</vt:lpstr>
      <vt:lpstr>XIV Всероссийский семинар</vt:lpstr>
      <vt:lpstr>Программа семинара:</vt:lpstr>
      <vt:lpstr>Гранд-смета</vt:lpstr>
      <vt:lpstr>Новый открытый формат хранения смет для полной совместимости между версиями программы</vt:lpstr>
      <vt:lpstr>Новый способ хранения документов, повышающий надежность и мобильность</vt:lpstr>
      <vt:lpstr>Новый способ хранения документов, повышающий надежность и мобильность</vt:lpstr>
      <vt:lpstr>В качестве корзины используется корзина Windows</vt:lpstr>
      <vt:lpstr>Новые шаблоны смет с поддержкой хранения в Папках</vt:lpstr>
      <vt:lpstr>Новые Интернет-шаблоны смет</vt:lpstr>
      <vt:lpstr>Новые единые шаблоны выходных форм</vt:lpstr>
      <vt:lpstr> Поддержка интернет-шаблонов</vt:lpstr>
      <vt:lpstr>Предварительный просмотр внешнего вида выходной формы</vt:lpstr>
      <vt:lpstr>Возможность пакетного формирования выходных форм</vt:lpstr>
      <vt:lpstr>Новый единый диалог настроек для выходных форм</vt:lpstr>
      <vt:lpstr>Выделение позиций в смете при помощи заливки (фоном) + фильтрация по цвету фона</vt:lpstr>
      <vt:lpstr>Возможность выделять позиции сметы по различным условиям</vt:lpstr>
      <vt:lpstr>В актах выполненных работ добавлена возможность фильтрования позиций</vt:lpstr>
      <vt:lpstr>Формирование ведомости ресурсов по нескольким актам</vt:lpstr>
      <vt:lpstr>Формирование ведомости ресурсов на остаток выполненных работ</vt:lpstr>
      <vt:lpstr>Возможность перемещать разделы внутри сметы. Либо drag-and-drop с заголовком раздела, либо через ПКМ на заголовке раздела</vt:lpstr>
      <vt:lpstr>При работе в сетевом режиме добавлена возможность выбирать с каким источником нормативных баз работать, либо с локальным, либо с сетевым</vt:lpstr>
      <vt:lpstr>Изменен порядок хранения нормативных баз</vt:lpstr>
      <vt:lpstr>При выборе нормативной базы выводится справочная информация о базе: дата ее выпуска, версия базы и многое другое</vt:lpstr>
      <vt:lpstr>Добавлена возможность использования в качестве хранилища смет MS SharePoint 2010, а также любые другие интернет-хранилища (Яндекс.Диск, Google Drive, DropBox, SkyDrive)</vt:lpstr>
      <vt:lpstr>Слайд 25</vt:lpstr>
      <vt:lpstr>Изменена работа автосохранения. Добавлена возможность восстановления документов в  случае случайного выключения компьютера</vt:lpstr>
      <vt:lpstr>Оптимизирована работа программы при размерах экранного шрифта 120% и 150%</vt:lpstr>
      <vt:lpstr>Возможность компоновать имя выходной формы при экcпорте в Excel</vt:lpstr>
      <vt:lpstr>Отображение в дереве с объектами не только gsf-файлов программы, но и любых других файлов, зарегистрированных в ОС</vt:lpstr>
      <vt:lpstr>При пересчете сметы можно самим указывать текст автозамены для изменения шифров у расценок</vt:lpstr>
      <vt:lpstr>Возможность пересчитывать/обновлять выделенные расценки в смете</vt:lpstr>
      <vt:lpstr>Возможность подключения непосредственно из ПК ГРАНД-Смета к серверу с ценниками и индексами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XIII Всероссийский семинар</dc:title>
  <dc:creator>Андрей</dc:creator>
  <cp:lastModifiedBy>gme</cp:lastModifiedBy>
  <cp:revision>17</cp:revision>
  <dcterms:created xsi:type="dcterms:W3CDTF">2013-04-10T18:53:11Z</dcterms:created>
  <dcterms:modified xsi:type="dcterms:W3CDTF">2013-10-18T07:13:54Z</dcterms:modified>
</cp:coreProperties>
</file>